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47" r:id="rId2"/>
    <p:sldId id="353" r:id="rId3"/>
    <p:sldId id="412" r:id="rId4"/>
    <p:sldId id="413" r:id="rId5"/>
    <p:sldId id="399" r:id="rId6"/>
    <p:sldId id="395" r:id="rId7"/>
    <p:sldId id="352" r:id="rId8"/>
    <p:sldId id="349" r:id="rId9"/>
    <p:sldId id="411" r:id="rId10"/>
    <p:sldId id="350" r:id="rId11"/>
    <p:sldId id="401" r:id="rId12"/>
    <p:sldId id="351" r:id="rId13"/>
    <p:sldId id="396" r:id="rId14"/>
    <p:sldId id="361" r:id="rId15"/>
    <p:sldId id="363" r:id="rId16"/>
    <p:sldId id="365" r:id="rId17"/>
    <p:sldId id="366" r:id="rId18"/>
    <p:sldId id="367" r:id="rId19"/>
    <p:sldId id="368" r:id="rId20"/>
    <p:sldId id="397" r:id="rId21"/>
    <p:sldId id="414" r:id="rId22"/>
    <p:sldId id="370" r:id="rId23"/>
    <p:sldId id="378" r:id="rId24"/>
    <p:sldId id="379" r:id="rId25"/>
    <p:sldId id="381" r:id="rId26"/>
    <p:sldId id="380" r:id="rId27"/>
    <p:sldId id="382" r:id="rId28"/>
    <p:sldId id="384" r:id="rId29"/>
    <p:sldId id="386" r:id="rId30"/>
    <p:sldId id="385" r:id="rId31"/>
    <p:sldId id="415" r:id="rId32"/>
    <p:sldId id="387" r:id="rId33"/>
    <p:sldId id="388" r:id="rId34"/>
    <p:sldId id="389" r:id="rId35"/>
    <p:sldId id="390" r:id="rId36"/>
    <p:sldId id="391" r:id="rId37"/>
    <p:sldId id="377" r:id="rId38"/>
    <p:sldId id="416" r:id="rId39"/>
    <p:sldId id="417" r:id="rId40"/>
    <p:sldId id="410" r:id="rId41"/>
    <p:sldId id="392" r:id="rId42"/>
    <p:sldId id="393" r:id="rId43"/>
    <p:sldId id="406" r:id="rId44"/>
    <p:sldId id="404" r:id="rId45"/>
    <p:sldId id="407" r:id="rId46"/>
    <p:sldId id="408" r:id="rId47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9"/>
    <p:restoredTop sz="86314"/>
  </p:normalViewPr>
  <p:slideViewPr>
    <p:cSldViewPr snapToObjects="1">
      <p:cViewPr varScale="1">
        <p:scale>
          <a:sx n="91" d="100"/>
          <a:sy n="91" d="100"/>
        </p:scale>
        <p:origin x="41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9/14/18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9/14/18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Diverse students. Some with bio-backgrounds; some without. Some with CS background; some with very limited. Two separate courses combined because of a substantial shared 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likely the most important reactions in biology.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7123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Timescale will be important when we have to simulate two of these at once or if we want to know whether we can assume a signal from one level of network to be constant or equilibrated when we are simulating another scale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2007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3244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F120FE7-99F0-49A5-B7CA-E988FA4583AF}" type="slidenum">
              <a:rPr 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14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98364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lecture is about what we will model. Next lecture is the how </a:t>
            </a:r>
            <a:r>
              <a:rPr lang="en-US"/>
              <a:t>of modeling.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675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Simple</a:t>
            </a:r>
            <a:r>
              <a:rPr lang="en-US" baseline="0" dirty="0"/>
              <a:t> life happened very early, within 0.5B years.</a:t>
            </a:r>
          </a:p>
          <a:p>
            <a:pPr marL="228600" indent="-228600">
              <a:buAutoNum type="arabicPeriod"/>
            </a:pPr>
            <a:r>
              <a:rPr lang="en-US" dirty="0"/>
              <a:t>Complex cells took another 2.5B years</a:t>
            </a:r>
          </a:p>
          <a:p>
            <a:pPr marL="228600" indent="-228600">
              <a:buAutoNum type="arabicPeriod"/>
            </a:pPr>
            <a:r>
              <a:rPr lang="en-US" dirty="0"/>
              <a:t>After Eukaryotic cells developed, quickly get multi-cellular organisms.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3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6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00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1070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Adenine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5736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324600" y="6324600"/>
            <a:ext cx="1752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modelengineering.github.io/advancing-biomedical-model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s-bio/tellurium#installation-instructions" TargetMode="External"/><Relationship Id="rId2" Type="http://schemas.openxmlformats.org/officeDocument/2006/relationships/hyperlink" Target="http://tellurium.analogmachin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bi.ac.uk/biomodels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1: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Introduction and Biochemistry Basics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599V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90599"/>
            <a:ext cx="8229600" cy="4572001"/>
          </a:xfrm>
        </p:spPr>
        <p:txBody>
          <a:bodyPr/>
          <a:lstStyle/>
          <a:p>
            <a:r>
              <a:rPr lang="en-US" sz="2800" dirty="0"/>
              <a:t>Learning objectives</a:t>
            </a:r>
          </a:p>
          <a:p>
            <a:pPr lvl="1"/>
            <a:r>
              <a:rPr lang="en-US" sz="2400" dirty="0"/>
              <a:t>Explain the need for biomedical models</a:t>
            </a:r>
          </a:p>
          <a:p>
            <a:pPr lvl="1"/>
            <a:r>
              <a:rPr lang="en-US" sz="2400" dirty="0"/>
              <a:t>Construct kinetics models of simple biological systems</a:t>
            </a:r>
          </a:p>
          <a:p>
            <a:pPr lvl="1"/>
            <a:r>
              <a:rPr lang="en-US" sz="2400" dirty="0"/>
              <a:t>Describe a software tool that addresses at least one common problem in building biomedical models.</a:t>
            </a:r>
          </a:p>
          <a:p>
            <a:r>
              <a:rPr lang="en-US" sz="2800" dirty="0"/>
              <a:t>Grading</a:t>
            </a:r>
          </a:p>
          <a:p>
            <a:pPr lvl="1"/>
            <a:r>
              <a:rPr lang="en-US" sz="2400" dirty="0"/>
              <a:t>Homework: 20%</a:t>
            </a:r>
          </a:p>
          <a:p>
            <a:pPr lvl="1"/>
            <a:r>
              <a:rPr lang="en-US" sz="2400" dirty="0"/>
              <a:t>Paper review: 30%</a:t>
            </a:r>
          </a:p>
          <a:p>
            <a:pPr lvl="1"/>
            <a:r>
              <a:rPr lang="en-US" sz="2400" dirty="0"/>
              <a:t>Course project: 50%</a:t>
            </a:r>
          </a:p>
          <a:p>
            <a:r>
              <a:rPr lang="en-US" sz="2400" dirty="0"/>
              <a:t>See </a:t>
            </a:r>
            <a:r>
              <a:rPr lang="en-US" sz="2400" dirty="0">
                <a:hlinkClick r:id="rId2"/>
              </a:rPr>
              <a:t>https://modelengineering.github.io/advancing-biomedical-models/</a:t>
            </a:r>
            <a:r>
              <a:rPr lang="en-US" sz="2400" dirty="0"/>
              <a:t> for course details.</a:t>
            </a:r>
          </a:p>
          <a:p>
            <a:pPr lvl="1"/>
            <a:r>
              <a:rPr lang="en-US" sz="2400" dirty="0"/>
              <a:t>Lecture notes will be linked from the syllabus page.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97523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2581-A702-FB43-B60E-289485D3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2A19-3A14-9143-82BD-44BA96F30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dirty="0">
                <a:hlinkClick r:id="rId2"/>
              </a:rPr>
              <a:t>http://tellurium.analogmachine.org/</a:t>
            </a:r>
            <a:r>
              <a:rPr lang="en-US" sz="2800" dirty="0"/>
              <a:t>)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detailed installation instructions see </a:t>
            </a:r>
            <a:r>
              <a:rPr lang="en-US" sz="2800" b="1" dirty="0">
                <a:hlinkClick r:id="rId3"/>
              </a:rPr>
              <a:t>https://github.com/sys-bio/tellurium#installation-instructions</a:t>
            </a:r>
            <a:r>
              <a:rPr lang="en-US" sz="2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a huge database of curated models see: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>
                <a:hlinkClick r:id="rId4"/>
              </a:rPr>
              <a:t>https://www.ebi.ac.uk/biomodels/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>
              <a:solidFill>
                <a:srgbClr val="00CC00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064C-E4A6-FD44-9186-B1D8BAABE1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3470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89AB-9A61-154D-8AEE-C073244E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By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AEB6-6136-C043-8F27-AE4BA8D1DD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ED7804-3C5D-C945-A8A0-07D294878B29}"/>
              </a:ext>
            </a:extLst>
          </p:cNvPr>
          <p:cNvSpPr/>
          <p:nvPr/>
        </p:nvSpPr>
        <p:spPr>
          <a:xfrm>
            <a:off x="381000" y="1385454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Basics of Biochemistry &amp; Modeling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6F943-03A9-094B-A1E0-F789DF89870E}"/>
              </a:ext>
            </a:extLst>
          </p:cNvPr>
          <p:cNvSpPr/>
          <p:nvPr/>
        </p:nvSpPr>
        <p:spPr>
          <a:xfrm>
            <a:off x="381000" y="2826327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Systems Biology Modeling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750F14-E053-554C-BF95-197D3601BCCF}"/>
              </a:ext>
            </a:extLst>
          </p:cNvPr>
          <p:cNvSpPr/>
          <p:nvPr/>
        </p:nvSpPr>
        <p:spPr>
          <a:xfrm>
            <a:off x="381000" y="4267200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 a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695603-EB5E-5840-9A7A-7328D424D573}"/>
              </a:ext>
            </a:extLst>
          </p:cNvPr>
          <p:cNvSpPr/>
          <p:nvPr/>
        </p:nvSpPr>
        <p:spPr>
          <a:xfrm>
            <a:off x="2514600" y="1385454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Fitting Parameters &amp; Debugging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51FC94-1299-5043-A6B7-AF38A5686A43}"/>
              </a:ext>
            </a:extLst>
          </p:cNvPr>
          <p:cNvSpPr/>
          <p:nvPr/>
        </p:nvSpPr>
        <p:spPr>
          <a:xfrm>
            <a:off x="2590800" y="2777836"/>
            <a:ext cx="19050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Uncertainty in  Models &amp; Parameters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24D30-B843-254D-80F3-666A638026C3}"/>
              </a:ext>
            </a:extLst>
          </p:cNvPr>
          <p:cNvSpPr/>
          <p:nvPr/>
        </p:nvSpPr>
        <p:spPr>
          <a:xfrm>
            <a:off x="2438400" y="4170218"/>
            <a:ext cx="2209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Modeling Workflows &amp; Standards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EB20A-BE58-0947-A2E1-029E356925B6}"/>
              </a:ext>
            </a:extLst>
          </p:cNvPr>
          <p:cNvSpPr/>
          <p:nvPr/>
        </p:nvSpPr>
        <p:spPr>
          <a:xfrm>
            <a:off x="2590800" y="5562599"/>
            <a:ext cx="19050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 Reviews of Modeling Papers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89A3B2-535A-2842-8585-9CC51471CDA2}"/>
              </a:ext>
            </a:extLst>
          </p:cNvPr>
          <p:cNvSpPr/>
          <p:nvPr/>
        </p:nvSpPr>
        <p:spPr>
          <a:xfrm>
            <a:off x="6625936" y="12954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Engineering Overview &amp; Survey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3E3A3A-08B7-5A4D-86F9-968C82EC6E02}"/>
              </a:ext>
            </a:extLst>
          </p:cNvPr>
          <p:cNvSpPr/>
          <p:nvPr/>
        </p:nvSpPr>
        <p:spPr>
          <a:xfrm>
            <a:off x="6625936" y="28956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Engineering Tools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69871B-B5AB-FD4F-902F-D47D58A8A276}"/>
              </a:ext>
            </a:extLst>
          </p:cNvPr>
          <p:cNvSpPr/>
          <p:nvPr/>
        </p:nvSpPr>
        <p:spPr>
          <a:xfrm>
            <a:off x="6625936" y="44958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 Research Proposals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BB2727-E961-594D-9129-D82929C2AD01}"/>
              </a:ext>
            </a:extLst>
          </p:cNvPr>
          <p:cNvSpPr txBox="1"/>
          <p:nvPr/>
        </p:nvSpPr>
        <p:spPr>
          <a:xfrm>
            <a:off x="1766421" y="762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Joint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68CFBB1-3F30-864A-8F93-4612E15085F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1828800" y="1842654"/>
            <a:ext cx="685800" cy="28817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21CD843-93EC-BE49-B1D0-83E46A93E248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V="1">
            <a:off x="4495800" y="1295400"/>
            <a:ext cx="3158836" cy="4724399"/>
          </a:xfrm>
          <a:prstGeom prst="bentConnector4">
            <a:avLst>
              <a:gd name="adj1" fmla="val 9787"/>
              <a:gd name="adj2" fmla="val 1095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C40F0E8-9CC7-284C-AE14-72634F0DD65C}"/>
              </a:ext>
            </a:extLst>
          </p:cNvPr>
          <p:cNvSpPr txBox="1"/>
          <p:nvPr/>
        </p:nvSpPr>
        <p:spPr>
          <a:xfrm>
            <a:off x="7653516" y="76200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CSE 599V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E802AA-5DE0-BE46-BBB7-9A01E9841DD3}"/>
              </a:ext>
            </a:extLst>
          </p:cNvPr>
          <p:cNvSpPr/>
          <p:nvPr/>
        </p:nvSpPr>
        <p:spPr>
          <a:xfrm>
            <a:off x="5059556" y="1385454"/>
            <a:ext cx="1276773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Case Studies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79330F-16A2-354A-A57F-0296B93D4CF8}"/>
              </a:ext>
            </a:extLst>
          </p:cNvPr>
          <p:cNvSpPr/>
          <p:nvPr/>
        </p:nvSpPr>
        <p:spPr>
          <a:xfrm>
            <a:off x="5059556" y="2826327"/>
            <a:ext cx="1276773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Ensemble Modeling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D75386-27CE-CE4C-A646-AA9E46DB9C35}"/>
              </a:ext>
            </a:extLst>
          </p:cNvPr>
          <p:cNvSpPr/>
          <p:nvPr/>
        </p:nvSpPr>
        <p:spPr>
          <a:xfrm>
            <a:off x="5059556" y="4458528"/>
            <a:ext cx="1276773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Pharmaco</a:t>
            </a:r>
            <a:r>
              <a:rPr lang="en-US" b="1" dirty="0"/>
              <a:t>- kinetics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5AB8439-6B6C-EB45-80E9-2046D6732D1F}"/>
              </a:ext>
            </a:extLst>
          </p:cNvPr>
          <p:cNvCxnSpPr>
            <a:stCxn id="12" idx="3"/>
            <a:endCxn id="25" idx="0"/>
          </p:cNvCxnSpPr>
          <p:nvPr/>
        </p:nvCxnSpPr>
        <p:spPr>
          <a:xfrm flipV="1">
            <a:off x="4495800" y="1385454"/>
            <a:ext cx="1202143" cy="4634345"/>
          </a:xfrm>
          <a:prstGeom prst="bentConnector4">
            <a:avLst>
              <a:gd name="adj1" fmla="val 38447"/>
              <a:gd name="adj2" fmla="val 1049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53D26A-E4DF-0A4A-A92B-F4E5B1940A73}"/>
              </a:ext>
            </a:extLst>
          </p:cNvPr>
          <p:cNvCxnSpPr/>
          <p:nvPr/>
        </p:nvCxnSpPr>
        <p:spPr>
          <a:xfrm>
            <a:off x="5697942" y="2299854"/>
            <a:ext cx="0" cy="526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16C457-90FD-CF4B-8AE3-562BD0C9D880}"/>
              </a:ext>
            </a:extLst>
          </p:cNvPr>
          <p:cNvCxnSpPr/>
          <p:nvPr/>
        </p:nvCxnSpPr>
        <p:spPr>
          <a:xfrm>
            <a:off x="5697942" y="3740727"/>
            <a:ext cx="0" cy="717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FE3FCCF-4C01-B34F-BEE4-C62686A97D19}"/>
              </a:ext>
            </a:extLst>
          </p:cNvPr>
          <p:cNvSpPr txBox="1"/>
          <p:nvPr/>
        </p:nvSpPr>
        <p:spPr>
          <a:xfrm>
            <a:off x="5656441" y="8382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BIOE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6DC93D-3896-E54F-B139-C22C831F71BD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1104900" y="2299854"/>
            <a:ext cx="0" cy="526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1821A5-84A3-B341-B0B3-3B185BDEBC1B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104900" y="3740727"/>
            <a:ext cx="0" cy="526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D74DB37-81B4-8540-A119-80762A65F5B9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543300" y="2299854"/>
            <a:ext cx="0" cy="477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518A7F8-0DB7-D244-B46C-4AA3E793DE5A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3543300" y="3692236"/>
            <a:ext cx="0" cy="477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E8F736-321F-CE41-AE22-1910A186B3A1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3543300" y="5084618"/>
            <a:ext cx="0" cy="477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8F3835E-AC18-C44B-9CF0-13BCF3288F30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7654636" y="2209800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1C5734F-B729-224F-9197-927EC230AEDC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7654636" y="3810000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F12DC9A-2F7B-6F4E-8015-4691939C1A09}"/>
              </a:ext>
            </a:extLst>
          </p:cNvPr>
          <p:cNvSpPr txBox="1"/>
          <p:nvPr/>
        </p:nvSpPr>
        <p:spPr>
          <a:xfrm>
            <a:off x="800100" y="10668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111930-A4A6-9948-B490-9A97A5F38EAD}"/>
              </a:ext>
            </a:extLst>
          </p:cNvPr>
          <p:cNvSpPr txBox="1"/>
          <p:nvPr/>
        </p:nvSpPr>
        <p:spPr>
          <a:xfrm>
            <a:off x="800100" y="24954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779C1A-FBA8-9447-B1F1-7D2176FD6686}"/>
              </a:ext>
            </a:extLst>
          </p:cNvPr>
          <p:cNvSpPr txBox="1"/>
          <p:nvPr/>
        </p:nvSpPr>
        <p:spPr>
          <a:xfrm>
            <a:off x="800100" y="39432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2E7986-4BCD-8E43-9E38-8DD1ADA4BC37}"/>
              </a:ext>
            </a:extLst>
          </p:cNvPr>
          <p:cNvSpPr txBox="1"/>
          <p:nvPr/>
        </p:nvSpPr>
        <p:spPr>
          <a:xfrm>
            <a:off x="3189133" y="10476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D93813-DE2B-7842-B157-59F7BA83B13F}"/>
              </a:ext>
            </a:extLst>
          </p:cNvPr>
          <p:cNvSpPr txBox="1"/>
          <p:nvPr/>
        </p:nvSpPr>
        <p:spPr>
          <a:xfrm>
            <a:off x="3189133" y="24192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D25778-A0B3-FC43-8478-432114EAB0CE}"/>
              </a:ext>
            </a:extLst>
          </p:cNvPr>
          <p:cNvSpPr txBox="1"/>
          <p:nvPr/>
        </p:nvSpPr>
        <p:spPr>
          <a:xfrm>
            <a:off x="3189133" y="38100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05FC9BD-4B51-9646-A4D0-5AA24CD8DA38}"/>
              </a:ext>
            </a:extLst>
          </p:cNvPr>
          <p:cNvSpPr txBox="1"/>
          <p:nvPr/>
        </p:nvSpPr>
        <p:spPr>
          <a:xfrm>
            <a:off x="3189133" y="52386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29E920-BACC-DD4E-B60B-09312B4A4166}"/>
              </a:ext>
            </a:extLst>
          </p:cNvPr>
          <p:cNvSpPr txBox="1"/>
          <p:nvPr/>
        </p:nvSpPr>
        <p:spPr>
          <a:xfrm>
            <a:off x="5862533" y="10668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0E940A-B6EF-534E-BD7F-4EDC5CF80A4C}"/>
              </a:ext>
            </a:extLst>
          </p:cNvPr>
          <p:cNvSpPr txBox="1"/>
          <p:nvPr/>
        </p:nvSpPr>
        <p:spPr>
          <a:xfrm>
            <a:off x="5862533" y="24954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679841-1655-904E-97FC-0A37BA244083}"/>
              </a:ext>
            </a:extLst>
          </p:cNvPr>
          <p:cNvSpPr txBox="1"/>
          <p:nvPr/>
        </p:nvSpPr>
        <p:spPr>
          <a:xfrm>
            <a:off x="5791200" y="411480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78E0CA-3517-EB45-BE4F-438A04059EE3}"/>
              </a:ext>
            </a:extLst>
          </p:cNvPr>
          <p:cNvSpPr txBox="1"/>
          <p:nvPr/>
        </p:nvSpPr>
        <p:spPr>
          <a:xfrm>
            <a:off x="7234133" y="9714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414A959-948C-F54F-B7F3-9AC20611CDC5}"/>
              </a:ext>
            </a:extLst>
          </p:cNvPr>
          <p:cNvSpPr txBox="1"/>
          <p:nvPr/>
        </p:nvSpPr>
        <p:spPr>
          <a:xfrm>
            <a:off x="7234133" y="255258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ACA48D-F063-A244-AF06-28F56FC6127F}"/>
              </a:ext>
            </a:extLst>
          </p:cNvPr>
          <p:cNvSpPr txBox="1"/>
          <p:nvPr/>
        </p:nvSpPr>
        <p:spPr>
          <a:xfrm>
            <a:off x="7162800" y="417189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7771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55" grpId="0"/>
      <p:bldP spid="25" grpId="0" animBg="1"/>
      <p:bldP spid="26" grpId="0" animBg="1"/>
      <p:bldP spid="27" grpId="0" animBg="1"/>
      <p:bldP spid="36" grpId="0"/>
      <p:bldP spid="36" grpId="1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E22010-13D2-A941-9E69-BC907640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Statement of Course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81F3D-18E4-DD43-8F27-C983003B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2667001"/>
          </a:xfrm>
        </p:spPr>
        <p:txBody>
          <a:bodyPr/>
          <a:lstStyle/>
          <a:p>
            <a:r>
              <a:rPr lang="en-US" dirty="0"/>
              <a:t>BIOE &amp; CSE: Develop skills with building </a:t>
            </a:r>
            <a:r>
              <a:rPr lang="en-US" u="sng" dirty="0"/>
              <a:t>kinetics models </a:t>
            </a:r>
            <a:r>
              <a:rPr lang="en-US" dirty="0"/>
              <a:t>that quantify </a:t>
            </a:r>
            <a:r>
              <a:rPr lang="en-US" u="sng" dirty="0"/>
              <a:t>cellular processes</a:t>
            </a:r>
            <a:r>
              <a:rPr lang="en-US" dirty="0"/>
              <a:t> operating through </a:t>
            </a:r>
            <a:r>
              <a:rPr lang="en-US" u="sng" dirty="0"/>
              <a:t>biological networks </a:t>
            </a:r>
            <a:r>
              <a:rPr lang="en-US" dirty="0"/>
              <a:t>that create and destroy </a:t>
            </a:r>
            <a:r>
              <a:rPr lang="en-US" u="sng" dirty="0"/>
              <a:t>biomolecules</a:t>
            </a:r>
            <a:r>
              <a:rPr lang="en-US" dirty="0"/>
              <a:t> and </a:t>
            </a:r>
            <a:r>
              <a:rPr lang="en-US" u="sng" dirty="0"/>
              <a:t>biomolecular complexes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CE753-4D60-7640-B1DB-A4BFF1445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3ED6-D980-224E-B3B2-1A3A347A026C}"/>
              </a:ext>
            </a:extLst>
          </p:cNvPr>
          <p:cNvSpPr txBox="1"/>
          <p:nvPr/>
        </p:nvSpPr>
        <p:spPr>
          <a:xfrm>
            <a:off x="494724" y="4572000"/>
            <a:ext cx="8656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The remainder of today’s lecture will explain each of the underlined terms.</a:t>
            </a:r>
          </a:p>
        </p:txBody>
      </p:sp>
    </p:spTree>
    <p:extLst>
      <p:ext uri="{BB962C8B-B14F-4D97-AF65-F5344CB8AC3E}">
        <p14:creationId xmlns:p14="http://schemas.microsoft.com/office/powerpoint/2010/main" val="367118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Biochemistry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brief history of life, its organization, and processes.</a:t>
            </a:r>
          </a:p>
          <a:p>
            <a:r>
              <a:rPr lang="en-US" dirty="0"/>
              <a:t>Structure of a cell</a:t>
            </a:r>
          </a:p>
          <a:p>
            <a:r>
              <a:rPr lang="en-US" dirty="0"/>
              <a:t>Biomolecules, biomolecular complexes, enzymes</a:t>
            </a:r>
          </a:p>
          <a:p>
            <a:r>
              <a:rPr lang="en-US" dirty="0"/>
              <a:t>Kinetics models</a:t>
            </a:r>
          </a:p>
          <a:p>
            <a:r>
              <a:rPr lang="en-US" dirty="0"/>
              <a:t>Biological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5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330"/>
            <a:ext cx="9144000" cy="48880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3368" y="5864544"/>
            <a:ext cx="2594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sciencemax.pbworks.com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0105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56610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0"/>
            <a:ext cx="613223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5778" y="120316"/>
            <a:ext cx="48560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Levels of organization of life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88506" y="3675757"/>
            <a:ext cx="2400967" cy="181588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DNA controls much of the chemistry of life.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2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34491" y="668425"/>
            <a:ext cx="4415929" cy="6046397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38552" y="1877887"/>
            <a:ext cx="2474025" cy="1945435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738552" y="4570162"/>
            <a:ext cx="2474025" cy="213347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46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 vs. Eukaryotes (1.5B)</a:t>
            </a:r>
          </a:p>
        </p:txBody>
      </p: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6574" y="5220432"/>
            <a:ext cx="1842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Prokaryote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38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Cell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FB74-F72D-D441-9BCF-6A8ED2617E15}" type="slidenum">
              <a:rPr lang="en-US" smtClean="0"/>
              <a:t>19</a:t>
            </a:fld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092570" y="1580666"/>
            <a:ext cx="4889738" cy="4485499"/>
            <a:chOff x="4092570" y="1580666"/>
            <a:chExt cx="4889738" cy="44854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2570" y="1580666"/>
              <a:ext cx="4889738" cy="4485499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6433164" y="2851876"/>
              <a:ext cx="1957567" cy="1552120"/>
              <a:chOff x="5635241" y="2626315"/>
              <a:chExt cx="2971800" cy="17780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5241" y="2626315"/>
                <a:ext cx="2667000" cy="17780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6598861" y="2626315"/>
                <a:ext cx="1703380" cy="3376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 flipV="1">
                <a:off x="6751261" y="2981239"/>
                <a:ext cx="17033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 flipV="1">
                <a:off x="6903661" y="324657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 flipV="1">
                <a:off x="6903661" y="36248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 flipV="1">
                <a:off x="7056061" y="37772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 flipV="1">
                <a:off x="6751261" y="4178435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234218" y="3199427"/>
              <a:ext cx="1184226" cy="1003531"/>
              <a:chOff x="5774267" y="1256855"/>
              <a:chExt cx="3073400" cy="264160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248938" y="3815133"/>
              <a:ext cx="1184226" cy="1003531"/>
              <a:chOff x="5774267" y="1256855"/>
              <a:chExt cx="3073400" cy="264160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6688237" y="4282218"/>
              <a:ext cx="680841" cy="600690"/>
              <a:chOff x="6530995" y="1034726"/>
              <a:chExt cx="2108200" cy="153842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7325622" y="2758204"/>
              <a:ext cx="680841" cy="600690"/>
              <a:chOff x="6530995" y="1034726"/>
              <a:chExt cx="2108200" cy="1538420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35" name="Rectangle 34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876262" y="2884343"/>
              <a:ext cx="680841" cy="600690"/>
              <a:chOff x="6530995" y="1034726"/>
              <a:chExt cx="2108200" cy="153842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8" name="Content Placeholder 3"/>
          <p:cNvSpPr txBox="1">
            <a:spLocks/>
          </p:cNvSpPr>
          <p:nvPr/>
        </p:nvSpPr>
        <p:spPr>
          <a:xfrm>
            <a:off x="117374" y="1542347"/>
            <a:ext cx="3868559" cy="4671957"/>
          </a:xfrm>
          <a:prstGeom prst="rect">
            <a:avLst/>
          </a:prstGeom>
          <a:effectLst/>
        </p:spPr>
        <p:txBody>
          <a:bodyPr>
            <a:normAutofit fontScale="70000" lnSpcReduction="20000"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 typeface="Wingdings" charset="2"/>
              <a:buChar char="§"/>
              <a:defRPr sz="3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effectLst>
                  <a:outerShdw dist="50800" sx="1000" sy="1000" algn="tl" rotWithShape="0">
                    <a:prstClr val="black"/>
                  </a:outerShdw>
                </a:effectLst>
              </a:rPr>
              <a:t>Plasma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</a:t>
            </a:r>
            <a:r>
              <a:rPr lang="en-US" b="0" dirty="0">
                <a:effectLst/>
              </a:rPr>
              <a:t>membrane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– </a:t>
            </a:r>
            <a:r>
              <a:rPr lang="en-US" b="0" dirty="0">
                <a:effectLst>
                  <a:outerShdw dist="50800" sx="1000" sy="1000" algn="tl" rotWithShape="0">
                    <a:prstClr val="black"/>
                  </a:outerShdw>
                </a:effectLst>
              </a:rPr>
              <a:t>controls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</a:t>
            </a:r>
            <a:r>
              <a:rPr lang="en-US" b="0" dirty="0">
                <a:effectLst/>
              </a:rPr>
              <a:t>entry and exit of molecules</a:t>
            </a:r>
          </a:p>
          <a:p>
            <a:r>
              <a:rPr lang="en-US" b="0" dirty="0">
                <a:effectLst/>
              </a:rPr>
              <a:t>Cytosol – interior of cell minus the organelles &amp; locus of many pathways</a:t>
            </a:r>
          </a:p>
          <a:p>
            <a:r>
              <a:rPr lang="en-US" b="0" dirty="0">
                <a:effectLst/>
              </a:rPr>
              <a:t>Ribosome – constructs proteins from mRNA created in nucleus</a:t>
            </a:r>
          </a:p>
          <a:p>
            <a:r>
              <a:rPr lang="en-US" b="0" dirty="0">
                <a:effectLst/>
              </a:rPr>
              <a:t>Nucleus – exports mRNA and other molecules</a:t>
            </a:r>
          </a:p>
          <a:p>
            <a:r>
              <a:rPr lang="en-US" b="0" dirty="0" err="1">
                <a:effectLst/>
              </a:rPr>
              <a:t>Mictochondrion</a:t>
            </a:r>
            <a:r>
              <a:rPr lang="en-US" b="0" dirty="0">
                <a:effectLst/>
              </a:rPr>
              <a:t> – Locus of key energy pathways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729212" y="2040006"/>
            <a:ext cx="891768" cy="1243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634630" y="2676882"/>
            <a:ext cx="1816430" cy="174994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634630" y="3293094"/>
            <a:ext cx="2372569" cy="627653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654012" y="4674451"/>
            <a:ext cx="2027567" cy="860075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634630" y="3815133"/>
            <a:ext cx="2798534" cy="859318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32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Introduction &amp; Overview</a:t>
            </a:r>
          </a:p>
          <a:p>
            <a:r>
              <a:rPr lang="en-US" dirty="0"/>
              <a:t>Biochemistry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Quiz: What’s This?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6B32A-4C7B-5248-B146-562AD59E6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0" y="1441450"/>
            <a:ext cx="55499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05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292051"/>
            <a:ext cx="7581901" cy="927149"/>
          </a:xfrm>
        </p:spPr>
        <p:txBody>
          <a:bodyPr/>
          <a:lstStyle/>
          <a:p>
            <a:r>
              <a:rPr lang="en-US" dirty="0"/>
              <a:t>Substructures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FB74-F72D-D441-9BCF-6A8ED2617E15}" type="slidenum">
              <a:rPr lang="en-US" smtClean="0"/>
              <a:t>21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458588" y="1787535"/>
            <a:ext cx="163999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Mitochondrion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52326" y="2881593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(Biology4Kids.com)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05510" y="6016960"/>
            <a:ext cx="4646978" cy="276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(http://</a:t>
            </a:r>
            <a:r>
              <a:rPr lang="en-US" sz="1200" dirty="0" err="1"/>
              <a:t>hyperphysics.phy-astr.gsu.edu</a:t>
            </a:r>
            <a:r>
              <a:rPr lang="en-US" sz="1200" dirty="0"/>
              <a:t>/</a:t>
            </a:r>
            <a:r>
              <a:rPr lang="en-US" sz="1200" dirty="0" err="1"/>
              <a:t>hbase</a:t>
            </a:r>
            <a:r>
              <a:rPr lang="en-US" sz="1200" dirty="0"/>
              <a:t>/biology/</a:t>
            </a:r>
            <a:r>
              <a:rPr lang="en-US" sz="1200" dirty="0" err="1"/>
              <a:t>celmem.html</a:t>
            </a:r>
            <a:r>
              <a:rPr lang="en-US" sz="1200" dirty="0"/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15803" y="5825631"/>
            <a:ext cx="16570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Cell Membrane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05510" y="2962653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(Biology4Kids.com)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F5661-6F41-CE4C-9B7D-B80C4CD15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895350"/>
            <a:ext cx="5918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25" grpId="0" animBg="1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Cellular Processes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79462" y="1717977"/>
            <a:ext cx="7581901" cy="3591443"/>
          </a:xfrm>
        </p:spPr>
        <p:txBody>
          <a:bodyPr/>
          <a:lstStyle/>
          <a:p>
            <a:r>
              <a:rPr lang="en-US" dirty="0"/>
              <a:t>Build and degrade structures</a:t>
            </a:r>
          </a:p>
          <a:p>
            <a:r>
              <a:rPr lang="en-US" dirty="0"/>
              <a:t>Replicate (mitosis)</a:t>
            </a:r>
          </a:p>
          <a:p>
            <a:r>
              <a:rPr lang="en-US" dirty="0"/>
              <a:t>Metabolize</a:t>
            </a:r>
          </a:p>
          <a:p>
            <a:pPr lvl="1"/>
            <a:r>
              <a:rPr lang="en-US" dirty="0"/>
              <a:t>Take in food; transform it into cell energy</a:t>
            </a:r>
          </a:p>
          <a:p>
            <a:r>
              <a:rPr lang="en-US" dirty="0"/>
              <a:t>Expel molecules (e.g., waste)</a:t>
            </a:r>
          </a:p>
          <a:p>
            <a:r>
              <a:rPr lang="en-US" dirty="0"/>
              <a:t>Locomotion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71600" y="5331143"/>
            <a:ext cx="6840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Done by a sequence of chemical reactions (pathways) on biomolecules.</a:t>
            </a:r>
          </a:p>
        </p:txBody>
      </p:sp>
    </p:spTree>
    <p:extLst>
      <p:ext uri="{BB962C8B-B14F-4D97-AF65-F5344CB8AC3E}">
        <p14:creationId xmlns:p14="http://schemas.microsoft.com/office/powerpoint/2010/main" val="2871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42E2-E2AB-724C-8EB3-0DD17D73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Biomolecules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94593-B3A6-F647-9849-B6AB3855C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Hydrocarbons (Aliphatic molecules)</a:t>
            </a:r>
          </a:p>
          <a:p>
            <a:r>
              <a:rPr lang="en-US" dirty="0"/>
              <a:t>Carbohydrate</a:t>
            </a:r>
          </a:p>
          <a:p>
            <a:r>
              <a:rPr lang="en-US" dirty="0"/>
              <a:t>Lipid</a:t>
            </a:r>
          </a:p>
          <a:p>
            <a:r>
              <a:rPr lang="en-US" dirty="0"/>
              <a:t>Protein</a:t>
            </a:r>
          </a:p>
          <a:p>
            <a:r>
              <a:rPr lang="en-US" dirty="0"/>
              <a:t>Nucleic Acid Polymers (RNA, DNA)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E39AB-1FEF-F644-85A0-FC235F7073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26132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Hydrocarbons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81784B-369E-0046-BCEF-F59D9540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1371600"/>
          </a:xfrm>
        </p:spPr>
        <p:txBody>
          <a:bodyPr/>
          <a:lstStyle/>
          <a:p>
            <a:r>
              <a:rPr lang="en-US" dirty="0"/>
              <a:t>Only Carbon &amp; Hydrogen</a:t>
            </a:r>
          </a:p>
          <a:p>
            <a:r>
              <a:rPr lang="en-US" dirty="0"/>
              <a:t>Starting point for building biomolecules</a:t>
            </a:r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High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1430F-992F-B54B-A7D0-13BC573B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80" y="1219200"/>
            <a:ext cx="81915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05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81784B-369E-0046-BCEF-F59D9540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810000"/>
            <a:ext cx="8229600" cy="1371600"/>
          </a:xfrm>
        </p:spPr>
        <p:txBody>
          <a:bodyPr/>
          <a:lstStyle/>
          <a:p>
            <a:r>
              <a:rPr lang="en-US" sz="2800" dirty="0"/>
              <a:t>Polar head group plus chains of hydrocarbons</a:t>
            </a:r>
          </a:p>
          <a:p>
            <a:r>
              <a:rPr lang="en-US" sz="2800" dirty="0"/>
              <a:t>Uses</a:t>
            </a:r>
          </a:p>
          <a:p>
            <a:pPr lvl="1"/>
            <a:r>
              <a:rPr lang="en-US" sz="2400" dirty="0"/>
              <a:t>Energy storage</a:t>
            </a:r>
          </a:p>
          <a:p>
            <a:pPr lvl="1"/>
            <a:r>
              <a:rPr lang="en-US" sz="2400" dirty="0"/>
              <a:t>Membranes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A9AA5-C5F3-5249-9812-F3CE715F1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87000"/>
            <a:ext cx="2743200" cy="22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5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Carbohydrates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681784B-369E-0046-BCEF-F59D95404A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276600"/>
                <a:ext cx="8229600" cy="1371600"/>
              </a:xfrm>
            </p:spPr>
            <p:txBody>
              <a:bodyPr/>
              <a:lstStyle/>
              <a:p>
                <a:r>
                  <a:rPr lang="en-US" sz="2800" dirty="0"/>
                  <a:t>Carbohydrate formula: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Uses</a:t>
                </a:r>
              </a:p>
              <a:p>
                <a:pPr lvl="1"/>
                <a:r>
                  <a:rPr lang="en-US" sz="2400" dirty="0"/>
                  <a:t>Signaling</a:t>
                </a:r>
              </a:p>
              <a:p>
                <a:pPr lvl="1"/>
                <a:r>
                  <a:rPr lang="en-US" sz="2400" dirty="0"/>
                  <a:t>Identification</a:t>
                </a:r>
              </a:p>
              <a:p>
                <a:pPr lvl="1"/>
                <a:r>
                  <a:rPr lang="en-US" sz="2400" dirty="0"/>
                  <a:t>Energy</a:t>
                </a:r>
              </a:p>
              <a:p>
                <a:pPr lvl="1"/>
                <a:r>
                  <a:rPr lang="en-US" sz="2400" dirty="0"/>
                  <a:t>Carbon source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681784B-369E-0046-BCEF-F59D95404A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276600"/>
                <a:ext cx="8229600" cy="1371600"/>
              </a:xfrm>
              <a:blipFill>
                <a:blip r:embed="rId3"/>
                <a:stretch>
                  <a:fillRect l="-1389" t="-4587" b="-11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67548C-A5B2-E04D-B47B-43379C660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225" y="1162050"/>
            <a:ext cx="3644900" cy="171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515617-98C9-884A-B460-AEC21ED8C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012493"/>
            <a:ext cx="3213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1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B65A-DFC0-3842-AB3F-ED860997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33400"/>
          </a:xfrm>
        </p:spPr>
        <p:txBody>
          <a:bodyPr/>
          <a:lstStyle/>
          <a:p>
            <a:r>
              <a:rPr lang="en-US" dirty="0"/>
              <a:t>Protein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395552-8B5C-C04B-A245-DC008D758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30323"/>
            <a:ext cx="5486400" cy="31471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3274-68E1-2A49-8A89-F50718253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43297-9A9F-C547-9A55-C74FA1B34659}"/>
              </a:ext>
            </a:extLst>
          </p:cNvPr>
          <p:cNvSpPr txBox="1"/>
          <p:nvPr/>
        </p:nvSpPr>
        <p:spPr>
          <a:xfrm>
            <a:off x="381000" y="685800"/>
            <a:ext cx="15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Amino Acids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9D20A-29DF-7C48-8E38-FD6339CE8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4306418"/>
            <a:ext cx="3075432" cy="1983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29A012-599C-0A41-ACB5-24AC514A4AB1}"/>
              </a:ext>
            </a:extLst>
          </p:cNvPr>
          <p:cNvSpPr txBox="1"/>
          <p:nvPr/>
        </p:nvSpPr>
        <p:spPr>
          <a:xfrm>
            <a:off x="6267620" y="1219200"/>
            <a:ext cx="228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Protein building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protein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protein activity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068F0-449C-DC49-AC25-53F3974491D6}"/>
              </a:ext>
            </a:extLst>
          </p:cNvPr>
          <p:cNvSpPr txBox="1"/>
          <p:nvPr/>
        </p:nvSpPr>
        <p:spPr>
          <a:xfrm>
            <a:off x="381000" y="4754671"/>
            <a:ext cx="54102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Enzymes – help transform biomolecules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Transcription Factors (TF) – modify gene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Cellular structures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3576E-710B-B84E-97EA-B14FA9A72923}"/>
              </a:ext>
            </a:extLst>
          </p:cNvPr>
          <p:cNvSpPr txBox="1"/>
          <p:nvPr/>
        </p:nvSpPr>
        <p:spPr>
          <a:xfrm>
            <a:off x="441366" y="435307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Protein</a:t>
            </a:r>
          </a:p>
        </p:txBody>
      </p:sp>
    </p:spTree>
    <p:extLst>
      <p:ext uri="{BB962C8B-B14F-4D97-AF65-F5344CB8AC3E}">
        <p14:creationId xmlns:p14="http://schemas.microsoft.com/office/powerpoint/2010/main" val="171525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B65A-DFC0-3842-AB3F-ED860997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33400"/>
          </a:xfrm>
        </p:spPr>
        <p:txBody>
          <a:bodyPr/>
          <a:lstStyle/>
          <a:p>
            <a:r>
              <a:rPr lang="en-US" dirty="0"/>
              <a:t>Nucleotides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3274-68E1-2A49-8A89-F50718253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EE85B4-3C05-2D4B-9C2F-D4C02978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330006"/>
            <a:ext cx="8229600" cy="1613594"/>
          </a:xfrm>
        </p:spPr>
        <p:txBody>
          <a:bodyPr/>
          <a:lstStyle/>
          <a:p>
            <a:r>
              <a:rPr lang="en-US" dirty="0"/>
              <a:t>Has 3 parts: nitrogenous base, ribose (sugar), Phosphate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74F40E-A7D7-194B-A42D-8E42F8B7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40" y="1066800"/>
            <a:ext cx="4131260" cy="27817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233000-3411-D142-BAEF-E40AECD04B20}"/>
              </a:ext>
            </a:extLst>
          </p:cNvPr>
          <p:cNvSpPr txBox="1"/>
          <p:nvPr/>
        </p:nvSpPr>
        <p:spPr>
          <a:xfrm>
            <a:off x="4572000" y="2971800"/>
            <a:ext cx="2568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2’ O =&gt; deoxy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8109CB-C855-1348-A441-8D9C53B52201}"/>
              </a:ext>
            </a:extLst>
          </p:cNvPr>
          <p:cNvCxnSpPr/>
          <p:nvPr/>
        </p:nvCxnSpPr>
        <p:spPr>
          <a:xfrm flipH="1">
            <a:off x="2895600" y="32004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8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185DDE-25DF-C844-831A-BDBAC0C8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898144"/>
            <a:ext cx="4470400" cy="546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EB2770-D101-A44A-8141-176C7681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Ribonucleic Acid (RNA)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C9657-88CF-284C-AD8E-D0DB3712D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E95A7-9EBB-734F-9E17-0CA31703B227}"/>
              </a:ext>
            </a:extLst>
          </p:cNvPr>
          <p:cNvSpPr txBox="1"/>
          <p:nvPr/>
        </p:nvSpPr>
        <p:spPr>
          <a:xfrm>
            <a:off x="4599432" y="1710541"/>
            <a:ext cx="4376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Phosphate group connects the nucleotides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Directional: 5’ &amp; 3’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Nitrogenous bases are A, C, G, U</a:t>
            </a:r>
          </a:p>
        </p:txBody>
      </p:sp>
    </p:spTree>
    <p:extLst>
      <p:ext uri="{BB962C8B-B14F-4D97-AF65-F5344CB8AC3E}">
        <p14:creationId xmlns:p14="http://schemas.microsoft.com/office/powerpoint/2010/main" val="1371364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7013-2D9A-7D44-BE4D-91514EED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Biomedical Engineering?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E278B-BA62-0444-B4E5-83AF68A3D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97FFC-A36C-2146-A1BC-6C2D95AB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84" y="18927099"/>
            <a:ext cx="3254917" cy="1617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2C06E-7C46-1542-83D2-8F6D50DFCE11}"/>
              </a:ext>
            </a:extLst>
          </p:cNvPr>
          <p:cNvSpPr txBox="1"/>
          <p:nvPr/>
        </p:nvSpPr>
        <p:spPr>
          <a:xfrm>
            <a:off x="914400" y="1219200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 Medicine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1CDE1-EA9C-A54D-A341-10D010BB090F}"/>
              </a:ext>
            </a:extLst>
          </p:cNvPr>
          <p:cNvSpPr txBox="1"/>
          <p:nvPr/>
        </p:nvSpPr>
        <p:spPr>
          <a:xfrm>
            <a:off x="4930355" y="1219200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Novel Materials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176CD1-2C0E-9640-B07B-EE6C3D7B8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0" y="2057400"/>
            <a:ext cx="3968750" cy="2381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16D2FC-D4C4-4B44-ADD6-4DEFFBDF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93" y="1808881"/>
            <a:ext cx="3060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13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EDD75A-59FB-5042-9ED3-62E216AF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Deoxyribonucleic Acid (DNA)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D8780-FF26-094B-AAEA-390DEE9456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72400" y="6324600"/>
            <a:ext cx="4572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9F9CB-115B-1B40-9382-8E38BC7373A8}"/>
              </a:ext>
            </a:extLst>
          </p:cNvPr>
          <p:cNvSpPr txBox="1"/>
          <p:nvPr/>
        </p:nvSpPr>
        <p:spPr>
          <a:xfrm>
            <a:off x="5029200" y="1066800"/>
            <a:ext cx="3733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Directional: 5’ &amp; 3’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Nitrogenous bases are G, C, A, T (not 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Double stranded.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Hydrogen bonding between nitrogenous bases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Anti-parallel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F3FD4-EAA1-9A4F-8668-2B49D891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43622"/>
            <a:ext cx="4876800" cy="544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3083C-D686-4C41-86E3-2B7DF29B6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886200"/>
            <a:ext cx="2050938" cy="2321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95E73A-E012-824D-B648-6EE048FFE49D}"/>
              </a:ext>
            </a:extLst>
          </p:cNvPr>
          <p:cNvSpPr txBox="1"/>
          <p:nvPr/>
        </p:nvSpPr>
        <p:spPr>
          <a:xfrm>
            <a:off x="6781800" y="38862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Double Helix</a:t>
            </a:r>
          </a:p>
        </p:txBody>
      </p:sp>
    </p:spTree>
    <p:extLst>
      <p:ext uri="{BB962C8B-B14F-4D97-AF65-F5344CB8AC3E}">
        <p14:creationId xmlns:p14="http://schemas.microsoft.com/office/powerpoint/2010/main" val="151823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22C9-74DA-F545-B548-3017C6FB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BB0957-1960-DC41-B5F6-2907F9C075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94770-B579-1245-94DF-4DDE034C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1" y="381000"/>
            <a:ext cx="8533039" cy="609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90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2FAB35-23CA-D84A-9EF0-42121C5D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Cells Contain Complexes of Biomolecules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05EF7-D9B0-5440-866C-9849BD351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C19CE-C6BD-2245-800E-FC29DCF47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675894"/>
            <a:ext cx="5873750" cy="4410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3DCB49-DDB9-C245-8ABB-11696E1F400F}"/>
              </a:ext>
            </a:extLst>
          </p:cNvPr>
          <p:cNvSpPr/>
          <p:nvPr/>
        </p:nvSpPr>
        <p:spPr>
          <a:xfrm>
            <a:off x="1676400" y="1675894"/>
            <a:ext cx="5715000" cy="6863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Ribosome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A090F8-8E88-A549-94C3-A35C9DEBE8A9}"/>
              </a:ext>
            </a:extLst>
          </p:cNvPr>
          <p:cNvGrpSpPr/>
          <p:nvPr/>
        </p:nvGrpSpPr>
        <p:grpSpPr>
          <a:xfrm>
            <a:off x="455545" y="1434373"/>
            <a:ext cx="1743308" cy="1417965"/>
            <a:chOff x="4092570" y="1580666"/>
            <a:chExt cx="4889738" cy="44854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5AAA98-2301-474A-8119-D741A71D0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2570" y="1580666"/>
              <a:ext cx="4889738" cy="4485499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98E7616-81D9-AB49-9A94-5E2A615A6BB6}"/>
                </a:ext>
              </a:extLst>
            </p:cNvPr>
            <p:cNvGrpSpPr/>
            <p:nvPr/>
          </p:nvGrpSpPr>
          <p:grpSpPr>
            <a:xfrm>
              <a:off x="6433164" y="2851876"/>
              <a:ext cx="1957567" cy="1552120"/>
              <a:chOff x="5635241" y="2626315"/>
              <a:chExt cx="2971800" cy="17780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19EC7D3-6DF3-584D-AEE9-B85DE5A5A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35241" y="2626315"/>
                <a:ext cx="2667000" cy="1778000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AC3E80D-EAC2-4446-8757-00296FD09FC0}"/>
                  </a:ext>
                </a:extLst>
              </p:cNvPr>
              <p:cNvSpPr/>
              <p:nvPr/>
            </p:nvSpPr>
            <p:spPr>
              <a:xfrm>
                <a:off x="6598861" y="2626315"/>
                <a:ext cx="1703380" cy="3376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80A8117-8204-3646-BB4F-6586348B4F91}"/>
                  </a:ext>
                </a:extLst>
              </p:cNvPr>
              <p:cNvSpPr/>
              <p:nvPr/>
            </p:nvSpPr>
            <p:spPr>
              <a:xfrm flipV="1">
                <a:off x="6751261" y="2981239"/>
                <a:ext cx="17033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4DF51B9-BA18-474D-95AA-65837E92EE79}"/>
                  </a:ext>
                </a:extLst>
              </p:cNvPr>
              <p:cNvSpPr/>
              <p:nvPr/>
            </p:nvSpPr>
            <p:spPr>
              <a:xfrm flipV="1">
                <a:off x="6903661" y="324657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524D51C-5A80-E749-9D99-B1E6EF17C559}"/>
                  </a:ext>
                </a:extLst>
              </p:cNvPr>
              <p:cNvSpPr/>
              <p:nvPr/>
            </p:nvSpPr>
            <p:spPr>
              <a:xfrm flipV="1">
                <a:off x="6903661" y="36248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F145D67-233F-0744-8EED-D81CB3A9D47B}"/>
                  </a:ext>
                </a:extLst>
              </p:cNvPr>
              <p:cNvSpPr/>
              <p:nvPr/>
            </p:nvSpPr>
            <p:spPr>
              <a:xfrm flipV="1">
                <a:off x="7056061" y="37772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CAEC766-133A-C240-B15D-107D1B35CCBB}"/>
                  </a:ext>
                </a:extLst>
              </p:cNvPr>
              <p:cNvSpPr/>
              <p:nvPr/>
            </p:nvSpPr>
            <p:spPr>
              <a:xfrm flipV="1">
                <a:off x="6751261" y="4178435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F1BA8D6-1DAE-2D41-8B23-D044E56700EB}"/>
                </a:ext>
              </a:extLst>
            </p:cNvPr>
            <p:cNvGrpSpPr/>
            <p:nvPr/>
          </p:nvGrpSpPr>
          <p:grpSpPr>
            <a:xfrm>
              <a:off x="7234218" y="3199427"/>
              <a:ext cx="1184226" cy="1003531"/>
              <a:chOff x="5774267" y="1256855"/>
              <a:chExt cx="3073400" cy="264160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B316A21-9839-584F-AF7E-BC23C39CB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EEEF62D-31F5-A141-9D6C-AF7296D09EA3}"/>
                  </a:ext>
                </a:extLst>
              </p:cNvPr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5846B7-9CA0-7248-B8B2-50F55EDEDB22}"/>
                  </a:ext>
                </a:extLst>
              </p:cNvPr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FB88617-0010-4B4C-A355-BF23BFD8D123}"/>
                  </a:ext>
                </a:extLst>
              </p:cNvPr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3316EC0-B16D-EE4B-9033-FBB008EC399D}"/>
                  </a:ext>
                </a:extLst>
              </p:cNvPr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139246B-91C7-164E-95BF-C5C26197E207}"/>
                </a:ext>
              </a:extLst>
            </p:cNvPr>
            <p:cNvGrpSpPr/>
            <p:nvPr/>
          </p:nvGrpSpPr>
          <p:grpSpPr>
            <a:xfrm>
              <a:off x="5248938" y="3815133"/>
              <a:ext cx="1184226" cy="1003531"/>
              <a:chOff x="5774267" y="1256855"/>
              <a:chExt cx="3073400" cy="264160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5A03F63-892E-7644-B6E3-7B82E7A0A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C84490C-B3B1-154C-9B00-9BD5F09BB11B}"/>
                  </a:ext>
                </a:extLst>
              </p:cNvPr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3D22083-DEED-B44C-AF5A-ACD40E6BC641}"/>
                  </a:ext>
                </a:extLst>
              </p:cNvPr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D81C235-72ED-3343-8C3D-1B31187021DB}"/>
                  </a:ext>
                </a:extLst>
              </p:cNvPr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47AD202-6FBF-AC4E-8EC3-E53FE1EF0675}"/>
                  </a:ext>
                </a:extLst>
              </p:cNvPr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1D5825-1037-2F49-8F43-587CA1DBCAC1}"/>
                </a:ext>
              </a:extLst>
            </p:cNvPr>
            <p:cNvGrpSpPr/>
            <p:nvPr/>
          </p:nvGrpSpPr>
          <p:grpSpPr>
            <a:xfrm>
              <a:off x="6688237" y="4282218"/>
              <a:ext cx="680841" cy="600690"/>
              <a:chOff x="6530995" y="1034726"/>
              <a:chExt cx="2108200" cy="15384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2C117D6-7949-394D-8826-821D3AA0C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56FEC2D-3CFB-C044-BFFA-4C716C6E5F5C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51E7D0F-1AF0-D040-A3AD-6205A3026AA3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293DCF-F1D3-F746-8408-D6EAD264B604}"/>
                </a:ext>
              </a:extLst>
            </p:cNvPr>
            <p:cNvGrpSpPr/>
            <p:nvPr/>
          </p:nvGrpSpPr>
          <p:grpSpPr>
            <a:xfrm>
              <a:off x="7325622" y="2758204"/>
              <a:ext cx="680841" cy="600690"/>
              <a:chOff x="6530995" y="1034726"/>
              <a:chExt cx="2108200" cy="153842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F8E5867-0CF5-F04B-8405-11A9231BF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D5FE3BF-2E4A-F74C-A58E-8975113AE02D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B7C37C-E3AA-0047-953C-A64D8E11187B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D5585B-61F6-7E44-A074-7B5236099482}"/>
                </a:ext>
              </a:extLst>
            </p:cNvPr>
            <p:cNvGrpSpPr/>
            <p:nvPr/>
          </p:nvGrpSpPr>
          <p:grpSpPr>
            <a:xfrm>
              <a:off x="5876262" y="2884343"/>
              <a:ext cx="680841" cy="600690"/>
              <a:chOff x="6530995" y="1034726"/>
              <a:chExt cx="2108200" cy="153842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EC93827-C8AD-AF45-B03F-FBE8CF644C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A2A1B34-2064-814F-ADF2-BFAE61E2C92C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3DF303F-D79F-8640-A1D7-2BE9E7E280B3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8F46EA61-6EF4-6D4A-A6BE-47ECB471AC0C}"/>
              </a:ext>
            </a:extLst>
          </p:cNvPr>
          <p:cNvSpPr/>
          <p:nvPr/>
        </p:nvSpPr>
        <p:spPr>
          <a:xfrm>
            <a:off x="1138156" y="1806619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F78FCE8-8AFD-F241-9A61-6249C6EF7348}"/>
              </a:ext>
            </a:extLst>
          </p:cNvPr>
          <p:cNvSpPr/>
          <p:nvPr/>
        </p:nvSpPr>
        <p:spPr>
          <a:xfrm>
            <a:off x="1632746" y="1752600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0F17728-0223-4A49-9588-D7D4BDFB3BDF}"/>
              </a:ext>
            </a:extLst>
          </p:cNvPr>
          <p:cNvSpPr/>
          <p:nvPr/>
        </p:nvSpPr>
        <p:spPr>
          <a:xfrm>
            <a:off x="1404146" y="2227464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2" grpId="0" animBg="1"/>
      <p:bldP spid="43" grpId="0" animBg="1"/>
      <p:bldP spid="4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A911-08A4-2144-AB9D-4F23FD15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Chemical Reactions Create And Destroy Biomolecules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DF4D7-7705-6B4F-B858-35B41FAA6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/>
              <p:nvPr/>
            </p:nvSpPr>
            <p:spPr>
              <a:xfrm>
                <a:off x="533400" y="21336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133600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/>
              <p:nvPr/>
            </p:nvSpPr>
            <p:spPr>
              <a:xfrm>
                <a:off x="533400" y="3066534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066534"/>
                <a:ext cx="2228431" cy="553998"/>
              </a:xfrm>
              <a:prstGeom prst="rect">
                <a:avLst/>
              </a:prstGeom>
              <a:blipFill>
                <a:blip r:embed="rId3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B2D368E-0162-B749-BF0C-97BBC90B70E6}"/>
              </a:ext>
            </a:extLst>
          </p:cNvPr>
          <p:cNvSpPr txBox="1"/>
          <p:nvPr/>
        </p:nvSpPr>
        <p:spPr>
          <a:xfrm>
            <a:off x="4178241" y="2286000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Mono-Mono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C9AFC-60BF-0848-B265-DC15D5F4BBFF}"/>
              </a:ext>
            </a:extLst>
          </p:cNvPr>
          <p:cNvSpPr txBox="1"/>
          <p:nvPr/>
        </p:nvSpPr>
        <p:spPr>
          <a:xfrm>
            <a:off x="4178241" y="3225968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Bi-Mono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/>
              <p:nvPr/>
            </p:nvSpPr>
            <p:spPr>
              <a:xfrm>
                <a:off x="533400" y="3999468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999468"/>
                <a:ext cx="2228431" cy="553998"/>
              </a:xfrm>
              <a:prstGeom prst="rect">
                <a:avLst/>
              </a:prstGeom>
              <a:blipFill>
                <a:blip r:embed="rId4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/>
              <p:nvPr/>
            </p:nvSpPr>
            <p:spPr>
              <a:xfrm>
                <a:off x="533400" y="4932402"/>
                <a:ext cx="31107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932402"/>
                <a:ext cx="3110788" cy="553998"/>
              </a:xfrm>
              <a:prstGeom prst="rect">
                <a:avLst/>
              </a:prstGeom>
              <a:blipFill>
                <a:blip r:embed="rId5"/>
                <a:stretch>
                  <a:fillRect l="-2033" r="-16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70DEEA5-0C75-B34D-A3CE-9E0163D9839C}"/>
              </a:ext>
            </a:extLst>
          </p:cNvPr>
          <p:cNvSpPr txBox="1"/>
          <p:nvPr/>
        </p:nvSpPr>
        <p:spPr>
          <a:xfrm>
            <a:off x="4178241" y="4140368"/>
            <a:ext cx="4279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Mono-Bi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4AF09-895D-4A4B-90A5-3DFCFDAFDFD5}"/>
              </a:ext>
            </a:extLst>
          </p:cNvPr>
          <p:cNvSpPr txBox="1"/>
          <p:nvPr/>
        </p:nvSpPr>
        <p:spPr>
          <a:xfrm>
            <a:off x="4178241" y="5054768"/>
            <a:ext cx="4508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Bi-Bi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5D49D-4B24-174A-9F77-0A5D61E5E33A}"/>
              </a:ext>
            </a:extLst>
          </p:cNvPr>
          <p:cNvSpPr txBox="1"/>
          <p:nvPr/>
        </p:nvSpPr>
        <p:spPr>
          <a:xfrm rot="16200000">
            <a:off x="74300" y="138339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Reactants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F85B3-C13B-8848-818D-2FA7E2AE7552}"/>
              </a:ext>
            </a:extLst>
          </p:cNvPr>
          <p:cNvSpPr txBox="1"/>
          <p:nvPr/>
        </p:nvSpPr>
        <p:spPr>
          <a:xfrm rot="16200000">
            <a:off x="1192397" y="13833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Products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A3CCC-08A9-E042-8C98-5F37CFEAFECF}"/>
              </a:ext>
            </a:extLst>
          </p:cNvPr>
          <p:cNvSpPr txBox="1"/>
          <p:nvPr/>
        </p:nvSpPr>
        <p:spPr>
          <a:xfrm>
            <a:off x="4267200" y="1828800"/>
            <a:ext cx="2061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Types</a:t>
            </a:r>
          </a:p>
        </p:txBody>
      </p:sp>
    </p:spTree>
    <p:extLst>
      <p:ext uri="{BB962C8B-B14F-4D97-AF65-F5344CB8AC3E}">
        <p14:creationId xmlns:p14="http://schemas.microsoft.com/office/powerpoint/2010/main" val="1553994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E86D-7D8C-3843-B08B-CD0E0155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1918A3-B319-D547-A79D-2C15BA3B0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55" y="1143000"/>
            <a:ext cx="3733800" cy="1676400"/>
          </a:xfrm>
        </p:spPr>
        <p:txBody>
          <a:bodyPr/>
          <a:lstStyle/>
          <a:p>
            <a:r>
              <a:rPr lang="en-US" dirty="0"/>
              <a:t>Type of reaction? </a:t>
            </a:r>
          </a:p>
          <a:p>
            <a:r>
              <a:rPr lang="en-US" dirty="0"/>
              <a:t>Reactants?</a:t>
            </a:r>
          </a:p>
          <a:p>
            <a:r>
              <a:rPr lang="en-US" dirty="0"/>
              <a:t>Products?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065509-9EF8-D34A-8284-C07628ABFA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F2740-F07F-0247-AF50-4C09E8902313}"/>
                  </a:ext>
                </a:extLst>
              </p:cNvPr>
              <p:cNvSpPr txBox="1"/>
              <p:nvPr/>
            </p:nvSpPr>
            <p:spPr>
              <a:xfrm>
                <a:off x="609600" y="1673352"/>
                <a:ext cx="3624710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F2740-F07F-0247-AF50-4C09E8902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73352"/>
                <a:ext cx="3624710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DD31D8A-EDE5-EF48-BCE4-FB9A7ECABA4F}"/>
              </a:ext>
            </a:extLst>
          </p:cNvPr>
          <p:cNvSpPr txBox="1">
            <a:spLocks/>
          </p:cNvSpPr>
          <p:nvPr/>
        </p:nvSpPr>
        <p:spPr>
          <a:xfrm>
            <a:off x="4767710" y="3383280"/>
            <a:ext cx="3810000" cy="1676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 of reaction? </a:t>
            </a:r>
          </a:p>
          <a:p>
            <a:r>
              <a:rPr lang="en-US" dirty="0"/>
              <a:t>Reactants?</a:t>
            </a:r>
          </a:p>
          <a:p>
            <a:r>
              <a:rPr lang="en-US" dirty="0"/>
              <a:t>Products?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12D43-410A-EB43-8A45-B72A1625AFBD}"/>
                  </a:ext>
                </a:extLst>
              </p:cNvPr>
              <p:cNvSpPr txBox="1"/>
              <p:nvPr/>
            </p:nvSpPr>
            <p:spPr>
              <a:xfrm>
                <a:off x="457200" y="3420237"/>
                <a:ext cx="3728906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12D43-410A-EB43-8A45-B72A1625A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20237"/>
                <a:ext cx="3728906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91274A1-BEF7-7544-BD7E-A2F27318CA0D}"/>
              </a:ext>
            </a:extLst>
          </p:cNvPr>
          <p:cNvGrpSpPr/>
          <p:nvPr/>
        </p:nvGrpSpPr>
        <p:grpSpPr>
          <a:xfrm>
            <a:off x="2485587" y="5031835"/>
            <a:ext cx="485754" cy="1368965"/>
            <a:chOff x="1402413" y="4979209"/>
            <a:chExt cx="485754" cy="1368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A88CD8-3637-9149-B5E6-9DFA80F1A91B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472052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2800" b="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A88CD8-3637-9149-B5E6-9DFA80F1A9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472052" cy="8617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4B9E7-AEC9-5149-843E-1C20581D43EC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79209"/>
                  <a:ext cx="472052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2800" b="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4B9E7-AEC9-5149-843E-1C20581D43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79209"/>
                  <a:ext cx="472052" cy="8617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59FF9-754A-F74A-B784-07E9276FB572}"/>
                  </a:ext>
                </a:extLst>
              </p:cNvPr>
              <p:cNvSpPr txBox="1"/>
              <p:nvPr/>
            </p:nvSpPr>
            <p:spPr>
              <a:xfrm>
                <a:off x="2931542" y="5475135"/>
                <a:ext cx="7576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59FF9-754A-F74A-B784-07E9276FB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542" y="5475135"/>
                <a:ext cx="757643" cy="430887"/>
              </a:xfrm>
              <a:prstGeom prst="rect">
                <a:avLst/>
              </a:prstGeom>
              <a:blipFill>
                <a:blip r:embed="rId7"/>
                <a:stretch>
                  <a:fillRect l="-8333" r="-833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F6F390-D741-0E4E-846F-DEEC54732DD7}"/>
                  </a:ext>
                </a:extLst>
              </p:cNvPr>
              <p:cNvSpPr txBox="1"/>
              <p:nvPr/>
            </p:nvSpPr>
            <p:spPr>
              <a:xfrm>
                <a:off x="838200" y="5452692"/>
                <a:ext cx="17323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F6F390-D741-0E4E-846F-DEEC54732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52692"/>
                <a:ext cx="1732334" cy="430887"/>
              </a:xfrm>
              <a:prstGeom prst="rect">
                <a:avLst/>
              </a:prstGeom>
              <a:blipFill>
                <a:blip r:embed="rId8"/>
                <a:stretch>
                  <a:fillRect l="-365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ED1BC48-445E-4C45-B4B7-BEA01FB52254}"/>
              </a:ext>
            </a:extLst>
          </p:cNvPr>
          <p:cNvSpPr txBox="1"/>
          <p:nvPr/>
        </p:nvSpPr>
        <p:spPr>
          <a:xfrm>
            <a:off x="4191000" y="5486400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Reversible reaction</a:t>
            </a:r>
          </a:p>
        </p:txBody>
      </p:sp>
    </p:spTree>
    <p:extLst>
      <p:ext uri="{BB962C8B-B14F-4D97-AF65-F5344CB8AC3E}">
        <p14:creationId xmlns:p14="http://schemas.microsoft.com/office/powerpoint/2010/main" val="128006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4E4D-26B7-DD42-AA6D-912D4904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Kinetics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41FF-655E-4B4A-A555-40C47565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1600201"/>
          </a:xfrm>
        </p:spPr>
        <p:txBody>
          <a:bodyPr/>
          <a:lstStyle/>
          <a:p>
            <a:r>
              <a:rPr lang="en-US" dirty="0"/>
              <a:t>How fast do reactions go: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Mass action kinetics</a:t>
            </a:r>
          </a:p>
          <a:p>
            <a:pPr lvl="1"/>
            <a:r>
              <a:rPr lang="en-US" dirty="0"/>
              <a:t>Constant times the concentrations of the reactants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7FE5D-C8F7-8949-A9E0-BC80F9E56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/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blipFill>
                <a:blip r:embed="rId2"/>
                <a:stretch>
                  <a:fillRect l="-2033" r="-162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/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blipFill>
                <a:blip r:embed="rId3"/>
                <a:stretch>
                  <a:fillRect l="-866" r="-216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/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blipFill>
                <a:blip r:embed="rId4"/>
                <a:stretch>
                  <a:fillRect l="-6452" r="-9677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/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blipFill>
                <a:blip r:embed="rId5"/>
                <a:stretch>
                  <a:fillRect l="-10000" r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915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2739-E262-044B-A00D-BA44A026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7315200" cy="838200"/>
          </a:xfrm>
        </p:spPr>
        <p:txBody>
          <a:bodyPr/>
          <a:lstStyle/>
          <a:p>
            <a:pPr algn="r"/>
            <a:r>
              <a:rPr lang="en-US" dirty="0"/>
              <a:t>Reversible Reactions &amp; Steady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</p:spPr>
            <p:txBody>
              <a:bodyPr/>
              <a:lstStyle/>
              <a:p>
                <a:r>
                  <a:rPr lang="en-US" dirty="0"/>
                  <a:t>Reversible reaction ex:</a:t>
                </a:r>
              </a:p>
              <a:p>
                <a:r>
                  <a:rPr lang="en-US" dirty="0"/>
                  <a:t>What are the concentrations of reactants and products when the reactions have run for a long time? This 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Mass action kinetics steady state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  <a:blipFill>
                <a:blip r:embed="rId2"/>
                <a:stretch>
                  <a:fillRect l="-1852" t="-5833" r="-463" b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B2D74-EEA6-4C45-A72C-CC44B9B8E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F1F817-F428-094F-BE1C-6D760DC05F49}"/>
              </a:ext>
            </a:extLst>
          </p:cNvPr>
          <p:cNvGrpSpPr/>
          <p:nvPr/>
        </p:nvGrpSpPr>
        <p:grpSpPr>
          <a:xfrm>
            <a:off x="5410200" y="838200"/>
            <a:ext cx="537050" cy="1568276"/>
            <a:chOff x="1402413" y="4903009"/>
            <a:chExt cx="537050" cy="1568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blipFill>
                  <a:blip r:embed="rId3"/>
                  <a:stretch>
                    <a:fillRect l="-2381"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blipFill>
                  <a:blip r:embed="rId4"/>
                  <a:stretch>
                    <a:fillRect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/>
              <p:nvPr/>
            </p:nvSpPr>
            <p:spPr>
              <a:xfrm>
                <a:off x="5848992" y="1394043"/>
                <a:ext cx="95179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 A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992" y="1394043"/>
                <a:ext cx="951799" cy="492443"/>
              </a:xfrm>
              <a:prstGeom prst="rect">
                <a:avLst/>
              </a:prstGeom>
              <a:blipFill>
                <a:blip r:embed="rId5"/>
                <a:stretch>
                  <a:fillRect l="-16000" t="-25000" r="-12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/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blipFill>
                <a:blip r:embed="rId6"/>
                <a:stretch>
                  <a:fillRect l="-13462" r="-961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/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≡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blipFill>
                <a:blip r:embed="rId7"/>
                <a:stretch>
                  <a:fillRect l="-178" t="-6250" r="-71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/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blipFill>
                <a:blip r:embed="rId8"/>
                <a:stretch>
                  <a:fillRect l="-8333" r="-833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/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blipFill>
                <a:blip r:embed="rId9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/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blipFill>
                <a:blip r:embed="rId10"/>
                <a:stretch>
                  <a:fillRect l="-2315" r="-3704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897DAB8-A737-1D4F-9537-CC4B2026B6E3}"/>
              </a:ext>
            </a:extLst>
          </p:cNvPr>
          <p:cNvSpPr txBox="1"/>
          <p:nvPr/>
        </p:nvSpPr>
        <p:spPr>
          <a:xfrm>
            <a:off x="1219200" y="501796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Disassociation Constant</a:t>
            </a:r>
          </a:p>
        </p:txBody>
      </p:sp>
    </p:spTree>
    <p:extLst>
      <p:ext uri="{BB962C8B-B14F-4D97-AF65-F5344CB8AC3E}">
        <p14:creationId xmlns:p14="http://schemas.microsoft.com/office/powerpoint/2010/main" val="1724927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AC26-5A4A-844B-94C5-5D6B21F7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Biochemical Pathway:</a:t>
            </a:r>
            <a:br>
              <a:rPr lang="en-US" dirty="0"/>
            </a:br>
            <a:r>
              <a:rPr lang="en-US" i="1" dirty="0"/>
              <a:t>Collection of Reactions on Biomolecules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84EB8-16B7-0246-BDEC-9D9D6E62EF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357DA-B647-8B41-9D15-C5051248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32719"/>
            <a:ext cx="7742337" cy="40394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C9C442D-EFEA-6B45-825F-2D0D1D7B14CB}"/>
              </a:ext>
            </a:extLst>
          </p:cNvPr>
          <p:cNvSpPr/>
          <p:nvPr/>
        </p:nvSpPr>
        <p:spPr>
          <a:xfrm>
            <a:off x="1524000" y="2169335"/>
            <a:ext cx="838200" cy="381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13F37-08D2-5149-83F2-B76CDDDAC84C}"/>
              </a:ext>
            </a:extLst>
          </p:cNvPr>
          <p:cNvSpPr txBox="1"/>
          <p:nvPr/>
        </p:nvSpPr>
        <p:spPr>
          <a:xfrm>
            <a:off x="497190" y="3477284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Enzyme – protein that catalyzes a reaction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369B3-AB8F-2C48-AC7B-B5F8E5DEF84D}"/>
              </a:ext>
            </a:extLst>
          </p:cNvPr>
          <p:cNvSpPr txBox="1"/>
          <p:nvPr/>
        </p:nvSpPr>
        <p:spPr>
          <a:xfrm>
            <a:off x="302765" y="1524000"/>
            <a:ext cx="1983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Glycolysis</a:t>
            </a:r>
          </a:p>
        </p:txBody>
      </p:sp>
    </p:spTree>
    <p:extLst>
      <p:ext uri="{BB962C8B-B14F-4D97-AF65-F5344CB8AC3E}">
        <p14:creationId xmlns:p14="http://schemas.microsoft.com/office/powerpoint/2010/main" val="31896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/>
              <a:t>Biochemical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4010527"/>
            <a:ext cx="8504991" cy="23471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But Arcs are often bidirectional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(since chemical reactions can be reversed)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And enzymes may be modified in pathway regulation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(self-modifying code!)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38</a:t>
            </a:fld>
            <a:endParaRPr lang="en-US"/>
          </a:p>
        </p:txBody>
      </p:sp>
      <p:sp>
        <p:nvSpPr>
          <p:cNvPr id="6" name="Data 5"/>
          <p:cNvSpPr/>
          <p:nvPr/>
        </p:nvSpPr>
        <p:spPr>
          <a:xfrm>
            <a:off x="267369" y="2592141"/>
            <a:ext cx="2860842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Reactant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716420" y="2699085"/>
            <a:ext cx="1737895" cy="83419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Enzyme</a:t>
            </a:r>
          </a:p>
        </p:txBody>
      </p:sp>
      <p:sp>
        <p:nvSpPr>
          <p:cNvPr id="9" name="Data 8"/>
          <p:cNvSpPr/>
          <p:nvPr/>
        </p:nvSpPr>
        <p:spPr>
          <a:xfrm>
            <a:off x="6069263" y="2477170"/>
            <a:ext cx="2892927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981159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593348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flipH="1">
            <a:off x="5454315" y="3185694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2860840" y="3184359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lternate Process 13"/>
          <p:cNvSpPr/>
          <p:nvPr/>
        </p:nvSpPr>
        <p:spPr>
          <a:xfrm>
            <a:off x="3735140" y="4042610"/>
            <a:ext cx="1737895" cy="834190"/>
          </a:xfrm>
          <a:prstGeom prst="flowChartAlternateProcess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Another Enzyme</a:t>
            </a:r>
          </a:p>
        </p:txBody>
      </p:sp>
      <p:sp>
        <p:nvSpPr>
          <p:cNvPr id="15" name="U-Turn Arrow 14"/>
          <p:cNvSpPr/>
          <p:nvPr/>
        </p:nvSpPr>
        <p:spPr>
          <a:xfrm rot="16200000" flipV="1">
            <a:off x="5221703" y="3621501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6200000" flipH="1">
            <a:off x="2975807" y="3693689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EDB3-CFED-2346-8F8F-8BE43ED5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Network++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E2631-9082-4545-8715-39EA2875BC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974C8-EFC4-3D48-94C5-6F30932CEC1E}"/>
              </a:ext>
            </a:extLst>
          </p:cNvPr>
          <p:cNvSpPr txBox="1"/>
          <p:nvPr/>
        </p:nvSpPr>
        <p:spPr>
          <a:xfrm>
            <a:off x="457200" y="1219200"/>
            <a:ext cx="39893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="1" dirty="0"/>
              <a:t> Metabolic network </a:t>
            </a:r>
            <a:r>
              <a:rPr lang="en-US" sz="2000" dirty="0"/>
              <a:t>is a network of chemical reactions in a cell that transforms biomolecules to create energy, create cellular structures, and perform cellular processes.</a:t>
            </a:r>
          </a:p>
          <a:p>
            <a:endParaRPr lang="en-US" sz="2000" dirty="0"/>
          </a:p>
          <a:p>
            <a:r>
              <a:rPr lang="en-US" sz="2000" dirty="0"/>
              <a:t>Digestion of glucose and other nutrients into cellular components and energy production (mostly ATP—adenosine triphosphate and NADH—nicotinamide adenine dinucleotide) are the classic functions of metabolism</a:t>
            </a:r>
          </a:p>
        </p:txBody>
      </p:sp>
      <p:pic>
        <p:nvPicPr>
          <p:cNvPr id="5" name="Picture 2" descr="Image result for bow tie metabolism">
            <a:extLst>
              <a:ext uri="{FF2B5EF4-FFF2-40B4-BE49-F238E27FC236}">
                <a16:creationId xmlns:a16="http://schemas.microsoft.com/office/drawing/2014/main" id="{E399FEDA-E250-2644-9F31-E2604A86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244" y="1905000"/>
            <a:ext cx="4044494" cy="274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E84F0A-FDB7-C44A-A85F-50113827DA5A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4198958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1498-5036-B44F-AD55-2779446C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dirty="0"/>
              <a:t>Why Models?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19823-A027-6847-89E4-C0AFEF6ABA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0DBE4-78AB-C44D-9544-806A8D35E77E}"/>
              </a:ext>
            </a:extLst>
          </p:cNvPr>
          <p:cNvSpPr txBox="1"/>
          <p:nvPr/>
        </p:nvSpPr>
        <p:spPr>
          <a:xfrm>
            <a:off x="457200" y="1487269"/>
            <a:ext cx="378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Disasters should occur in silico, </a:t>
            </a:r>
          </a:p>
          <a:p>
            <a:r>
              <a:rPr lang="en-US" b="1" dirty="0"/>
              <a:t>not in vivo.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32A5C4-728A-FA41-9480-8C9E625574F0}"/>
              </a:ext>
            </a:extLst>
          </p:cNvPr>
          <p:cNvSpPr txBox="1"/>
          <p:nvPr/>
        </p:nvSpPr>
        <p:spPr>
          <a:xfrm>
            <a:off x="4898583" y="1487269"/>
            <a:ext cx="3788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Emulate experience with hardware design.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0BBF3-9998-A14A-8135-C2D46AF6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90800"/>
            <a:ext cx="3429000" cy="238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E8D2E6-02D1-844B-B564-CD1FF85A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58" y="2161032"/>
            <a:ext cx="3568700" cy="295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A134AD-8FBE-4646-AA79-1F1DDAEAA4D7}"/>
              </a:ext>
            </a:extLst>
          </p:cNvPr>
          <p:cNvSpPr txBox="1"/>
          <p:nvPr/>
        </p:nvSpPr>
        <p:spPr>
          <a:xfrm>
            <a:off x="457200" y="5257800"/>
            <a:ext cx="367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(Learning about eigenvalues the hard way.)</a:t>
            </a:r>
          </a:p>
        </p:txBody>
      </p:sp>
    </p:spTree>
    <p:extLst>
      <p:ext uri="{BB962C8B-B14F-4D97-AF65-F5344CB8AC3E}">
        <p14:creationId xmlns:p14="http://schemas.microsoft.com/office/powerpoint/2010/main" val="394065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0A1F5-E61C-E64A-B5FF-402205C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Metabolic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C1D19-094F-8F47-A219-992CDBE29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40</a:t>
            </a:fld>
            <a:endParaRPr lang="en-US" altLang="x-none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1834A61-FFA4-EE48-AE7A-8C7F1DE68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820768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4172D-7746-B545-9C4E-AFC4850E3EAF}"/>
              </a:ext>
            </a:extLst>
          </p:cNvPr>
          <p:cNvSpPr/>
          <p:nvPr/>
        </p:nvSpPr>
        <p:spPr>
          <a:xfrm>
            <a:off x="1981200" y="6161581"/>
            <a:ext cx="4467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www.iubmb-nicholson.org</a:t>
            </a:r>
            <a:r>
              <a:rPr lang="en-US" dirty="0"/>
              <a:t>/</a:t>
            </a:r>
            <a:r>
              <a:rPr lang="en-US" dirty="0" err="1"/>
              <a:t>chart.html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483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ECCC-F6FC-C24E-B0D9-E8EFBA05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16BF2-A92C-C743-AC49-1896C1C0D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1676400"/>
          </a:xfrm>
        </p:spPr>
        <p:txBody>
          <a:bodyPr/>
          <a:lstStyle/>
          <a:p>
            <a:r>
              <a:rPr lang="en-US" dirty="0"/>
              <a:t>Proteins that accelerate biochemical reactions.</a:t>
            </a:r>
          </a:p>
          <a:p>
            <a:r>
              <a:rPr lang="en-US" dirty="0"/>
              <a:t>Omni-present in biology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8FA2-3FC8-734E-8843-211D17CC4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BD4C7-29F2-6243-9B17-41C57C5F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35" y="3565525"/>
            <a:ext cx="7572671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D8BA8-0548-6340-A347-A380DDD6A3C0}"/>
              </a:ext>
            </a:extLst>
          </p:cNvPr>
          <p:cNvSpPr txBox="1"/>
          <p:nvPr/>
        </p:nvSpPr>
        <p:spPr>
          <a:xfrm>
            <a:off x="533400" y="3045767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Enzymes work by induced fit.</a:t>
            </a:r>
          </a:p>
        </p:txBody>
      </p:sp>
    </p:spTree>
    <p:extLst>
      <p:ext uri="{BB962C8B-B14F-4D97-AF65-F5344CB8AC3E}">
        <p14:creationId xmlns:p14="http://schemas.microsoft.com/office/powerpoint/2010/main" val="26381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D08F-97CA-7C48-A801-59667182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Inhibition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6475E-A2FD-7F40-BC8A-0E7735182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1219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8DBA6-BC1C-D54D-A03C-366C97FDD0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93A7F-3781-094D-9A6A-9D4A70B8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7603"/>
            <a:ext cx="571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8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5373"/>
            <a:ext cx="8229600" cy="887627"/>
          </a:xfrm>
        </p:spPr>
        <p:txBody>
          <a:bodyPr/>
          <a:lstStyle/>
          <a:p>
            <a:r>
              <a:rPr lang="en-US" b="1" dirty="0"/>
              <a:t>Biological Networks++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8600" y="1112837"/>
            <a:ext cx="5029200" cy="4525963"/>
          </a:xfrm>
        </p:spPr>
        <p:txBody>
          <a:bodyPr/>
          <a:lstStyle/>
          <a:p>
            <a:pPr lvl="1"/>
            <a:r>
              <a:rPr lang="en-US" sz="2000" b="1" dirty="0"/>
              <a:t>Chemical Reaction </a:t>
            </a:r>
            <a:r>
              <a:rPr lang="en-US" sz="2000" dirty="0"/>
              <a:t>and </a:t>
            </a:r>
            <a:r>
              <a:rPr lang="en-US" sz="2000" b="1" dirty="0"/>
              <a:t>Metabolic Networks </a:t>
            </a:r>
            <a:r>
              <a:rPr lang="en-US" sz="2000" dirty="0"/>
              <a:t>that create and destroy chemical components of cells and tissues</a:t>
            </a:r>
          </a:p>
          <a:p>
            <a:pPr lvl="1"/>
            <a:r>
              <a:rPr lang="en-US" sz="2000" b="1" dirty="0"/>
              <a:t>Signaling Networks </a:t>
            </a:r>
            <a:r>
              <a:rPr lang="en-US" sz="2000" dirty="0"/>
              <a:t>that transfer information between and within cells</a:t>
            </a:r>
          </a:p>
          <a:p>
            <a:pPr lvl="1"/>
            <a:r>
              <a:rPr lang="en-US" sz="2000" b="1" dirty="0"/>
              <a:t>Regulatory Networks </a:t>
            </a:r>
            <a:r>
              <a:rPr lang="en-US" sz="2000" dirty="0"/>
              <a:t>that control the expression of genes and change cell types and behaviors</a:t>
            </a:r>
          </a:p>
          <a:p>
            <a:pPr lvl="1"/>
            <a:r>
              <a:rPr lang="en-US" sz="2000" b="1" dirty="0"/>
              <a:t>Physiologically-Based Pharmacokinetic Networks </a:t>
            </a:r>
            <a:r>
              <a:rPr lang="en-US" sz="2000" dirty="0"/>
              <a:t>that describe the transport and processing of molecules throughout the body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954" r="72759" b="68008"/>
          <a:stretch/>
        </p:blipFill>
        <p:spPr bwMode="auto">
          <a:xfrm>
            <a:off x="7128470" y="3886200"/>
            <a:ext cx="1792664" cy="168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4622800" y="4634473"/>
            <a:ext cx="2505670" cy="2115388"/>
          </a:xfrm>
          <a:prstGeom prst="rect">
            <a:avLst/>
          </a:prstGeom>
          <a:ln w="36720">
            <a:noFill/>
          </a:ln>
        </p:spPr>
      </p:pic>
      <p:pic>
        <p:nvPicPr>
          <p:cNvPr id="2050" name="Picture 2" descr="Image result for metabolic networ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3" r="49415" b="67491"/>
          <a:stretch/>
        </p:blipFill>
        <p:spPr bwMode="auto">
          <a:xfrm>
            <a:off x="4800600" y="888999"/>
            <a:ext cx="2133600" cy="18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gnaling net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362200"/>
            <a:ext cx="2011676" cy="14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4A6945-762B-F940-8FFD-5982E6B9C0E2}"/>
              </a:ext>
            </a:extLst>
          </p:cNvPr>
          <p:cNvSpPr/>
          <p:nvPr/>
        </p:nvSpPr>
        <p:spPr>
          <a:xfrm>
            <a:off x="457200" y="5558135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64059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5555-3D39-FA4B-AFAE-7AA39CD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Relationships Between Types of Network++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239CB-E9BE-E94B-B4A3-26C10BA65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44</a:t>
            </a:fld>
            <a:endParaRPr lang="en-US" altLang="x-non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3C9FA5-2877-CD4E-97BF-B3AB77238890}"/>
              </a:ext>
            </a:extLst>
          </p:cNvPr>
          <p:cNvSpPr txBox="1">
            <a:spLocks/>
          </p:cNvSpPr>
          <p:nvPr/>
        </p:nvSpPr>
        <p:spPr>
          <a:xfrm>
            <a:off x="786" y="304800"/>
            <a:ext cx="9143214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endParaRPr lang="en-US" sz="3200" dirty="0">
              <a:solidFill>
                <a:srgbClr val="0000CC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A7179-D017-574A-B8D7-68D433B8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00" y="1101141"/>
            <a:ext cx="6156067" cy="4850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1D790-74C0-224C-ADED-C1215E7D7BE6}"/>
              </a:ext>
            </a:extLst>
          </p:cNvPr>
          <p:cNvSpPr txBox="1"/>
          <p:nvPr/>
        </p:nvSpPr>
        <p:spPr>
          <a:xfrm>
            <a:off x="5357621" y="1143000"/>
            <a:ext cx="3276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the identity of the active networks in the cell change if we make a controlled change?</a:t>
            </a:r>
          </a:p>
          <a:p>
            <a:endParaRPr lang="en-US" dirty="0"/>
          </a:p>
          <a:p>
            <a:r>
              <a:rPr lang="en-US" dirty="0"/>
              <a:t>How does the states of the cell’s active networks and cell behaviors change if we make a controlled change?</a:t>
            </a:r>
          </a:p>
          <a:p>
            <a:endParaRPr lang="en-US" dirty="0"/>
          </a:p>
          <a:p>
            <a:r>
              <a:rPr lang="en-US" dirty="0"/>
              <a:t>How does the production of cell components and energy change if we make a controlled change?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737CCC-8868-AC40-8473-9FAED53ECDC7}"/>
              </a:ext>
            </a:extLst>
          </p:cNvPr>
          <p:cNvSpPr/>
          <p:nvPr/>
        </p:nvSpPr>
        <p:spPr>
          <a:xfrm>
            <a:off x="1242821" y="6058283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545110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3A24-5789-6644-A894-6D6CA680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8600"/>
            <a:ext cx="6019800" cy="838200"/>
          </a:xfrm>
        </p:spPr>
        <p:txBody>
          <a:bodyPr/>
          <a:lstStyle/>
          <a:p>
            <a:r>
              <a:rPr lang="en-US" sz="3200" dirty="0"/>
              <a:t>Modeling Questions: How Do Concentrations/Fluxes Change?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524FD3-4E16-9444-861E-2EBBA44D65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45</a:t>
            </a:fld>
            <a:endParaRPr lang="en-US" altLang="x-none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8ED102D-12D5-8B44-8F47-17A165BE0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r="52080" b="-4616"/>
          <a:stretch/>
        </p:blipFill>
        <p:spPr bwMode="auto">
          <a:xfrm>
            <a:off x="4724400" y="1371600"/>
            <a:ext cx="3733800" cy="4616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B8AF40-E151-7844-B7C2-660FE67B1B2C}"/>
              </a:ext>
            </a:extLst>
          </p:cNvPr>
          <p:cNvSpPr txBox="1"/>
          <p:nvPr/>
        </p:nvSpPr>
        <p:spPr>
          <a:xfrm>
            <a:off x="152400" y="1752600"/>
            <a:ext cx="457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Environment</a:t>
            </a:r>
            <a:r>
              <a:rPr lang="en-US" sz="2000" dirty="0"/>
              <a:t>: </a:t>
            </a:r>
            <a:r>
              <a:rPr lang="en-US" sz="2000" i="1" dirty="0"/>
              <a:t>e.g.</a:t>
            </a:r>
            <a:r>
              <a:rPr lang="en-US" sz="2000" dirty="0"/>
              <a:t> temperature, illumination, pressure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Substrate</a:t>
            </a:r>
            <a:r>
              <a:rPr lang="en-US" sz="2000" dirty="0"/>
              <a:t> </a:t>
            </a:r>
            <a:r>
              <a:rPr lang="en-US" sz="2000" b="1" dirty="0"/>
              <a:t>availability</a:t>
            </a:r>
            <a:r>
              <a:rPr lang="en-US" sz="2000" dirty="0"/>
              <a:t>: </a:t>
            </a:r>
            <a:r>
              <a:rPr lang="en-US" sz="2000" i="1" dirty="0"/>
              <a:t>e.g.</a:t>
            </a:r>
            <a:r>
              <a:rPr lang="en-US" sz="2000" dirty="0"/>
              <a:t> glucose, O</a:t>
            </a:r>
            <a:r>
              <a:rPr lang="en-US" sz="2000" baseline="-25000" dirty="0"/>
              <a:t>2</a:t>
            </a:r>
            <a:r>
              <a:rPr lang="en-US" sz="2000" dirty="0"/>
              <a:t>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Pathway structure</a:t>
            </a:r>
            <a:r>
              <a:rPr lang="en-US" sz="2000" dirty="0"/>
              <a:t>, by adding, removing or changing the nature of a component: </a:t>
            </a:r>
            <a:r>
              <a:rPr lang="en-US" sz="2000" i="1" dirty="0"/>
              <a:t>e.g.</a:t>
            </a:r>
            <a:r>
              <a:rPr lang="en-US" sz="2000" dirty="0"/>
              <a:t> with a genetic knock, out or knock in, or a drug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AC2237-B481-6F4A-851A-8089D36BE5D5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3578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E22010-13D2-A941-9E69-BC9076407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610600" cy="838200"/>
          </a:xfrm>
        </p:spPr>
        <p:txBody>
          <a:bodyPr/>
          <a:lstStyle/>
          <a:p>
            <a:r>
              <a:rPr lang="en-US" sz="3200" dirty="0"/>
              <a:t>Review: Can you define the underlined terms?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81F3D-18E4-DD43-8F27-C983003B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2667001"/>
          </a:xfrm>
        </p:spPr>
        <p:txBody>
          <a:bodyPr/>
          <a:lstStyle/>
          <a:p>
            <a:r>
              <a:rPr lang="en-US" dirty="0"/>
              <a:t>BIOE &amp; CSE: Develop skills with building </a:t>
            </a:r>
            <a:r>
              <a:rPr lang="en-US" u="sng" dirty="0"/>
              <a:t>kinetics models </a:t>
            </a:r>
            <a:r>
              <a:rPr lang="en-US" dirty="0"/>
              <a:t>that quantify </a:t>
            </a:r>
            <a:r>
              <a:rPr lang="en-US" u="sng" dirty="0"/>
              <a:t>cellular processes</a:t>
            </a:r>
            <a:r>
              <a:rPr lang="en-US" dirty="0"/>
              <a:t> operating through </a:t>
            </a:r>
            <a:r>
              <a:rPr lang="en-US" u="sng" dirty="0"/>
              <a:t>biological networks </a:t>
            </a:r>
            <a:r>
              <a:rPr lang="en-US" dirty="0"/>
              <a:t>that create and destroy </a:t>
            </a:r>
            <a:r>
              <a:rPr lang="en-US" u="sng" dirty="0"/>
              <a:t>biomolecules</a:t>
            </a:r>
            <a:r>
              <a:rPr lang="en-US" dirty="0"/>
              <a:t> and </a:t>
            </a:r>
            <a:r>
              <a:rPr lang="en-US" u="sng" dirty="0"/>
              <a:t>biomolecular complexes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CE753-4D60-7640-B1DB-A4BFF1445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4177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Scientific Goals of Modeling in Biology++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explain biological processes</a:t>
            </a:r>
            <a:r>
              <a:rPr lang="en-US" dirty="0"/>
              <a:t> that result in 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predict</a:t>
            </a:r>
            <a:r>
              <a:rPr lang="en-US" dirty="0"/>
              <a:t> previously unobserved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identify</a:t>
            </a:r>
            <a:r>
              <a:rPr lang="en-US" dirty="0"/>
              <a:t> key generic mechanisms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guide experiments</a:t>
            </a:r>
            <a:r>
              <a:rPr lang="en-US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Suggest new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Help interpret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Experiments are limited in number and control, computer simulations can test many more perturbations to explore their consequences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4CE90-9EEA-BB4B-8117-53C5528E4AC0}"/>
              </a:ext>
            </a:extLst>
          </p:cNvPr>
          <p:cNvSpPr/>
          <p:nvPr/>
        </p:nvSpPr>
        <p:spPr>
          <a:xfrm>
            <a:off x="1600200" y="6117770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73888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0C9348-93FC-474E-90E5-9A6A5DEB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1FA013-E440-A84A-B9DD-8011D8EC5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BIOE &amp; CSE: Develop skills with building quantitative models of biological systems.</a:t>
            </a:r>
          </a:p>
          <a:p>
            <a:r>
              <a:rPr lang="en-US" dirty="0"/>
              <a:t>CSE: Develop a research agenda for developing tools for modeling biomedical systems.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725FB-4D60-194A-93BB-E892C764F2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5403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8E63E-3C2D-434C-98E4-8B80E4E4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4A0F-B2A3-764C-B872-E64D8A812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29200"/>
          </a:xfrm>
        </p:spPr>
        <p:txBody>
          <a:bodyPr/>
          <a:lstStyle/>
          <a:p>
            <a:r>
              <a:rPr lang="en-US" sz="2800" dirty="0"/>
              <a:t>Herbert M Sauro, Associate Professor BIOE</a:t>
            </a:r>
          </a:p>
          <a:p>
            <a:pPr lvl="1"/>
            <a:r>
              <a:rPr lang="en-US" sz="2400" dirty="0"/>
              <a:t>PhD in Systems Biology</a:t>
            </a:r>
          </a:p>
          <a:p>
            <a:pPr lvl="1"/>
            <a:r>
              <a:rPr lang="en-US" sz="2400" dirty="0"/>
              <a:t>Research</a:t>
            </a:r>
          </a:p>
          <a:p>
            <a:pPr lvl="2"/>
            <a:r>
              <a:rPr lang="en-US" sz="2000" dirty="0"/>
              <a:t>Dynamics and operation of cellular processes</a:t>
            </a:r>
          </a:p>
          <a:p>
            <a:pPr lvl="2"/>
            <a:r>
              <a:rPr lang="en-US" sz="2000" dirty="0"/>
              <a:t>Clinically reliable approaches to modeling complex systems</a:t>
            </a:r>
            <a:endParaRPr lang="en-US" sz="1800" dirty="0"/>
          </a:p>
          <a:p>
            <a:r>
              <a:rPr lang="en-US" sz="2800" dirty="0"/>
              <a:t>Joseph </a:t>
            </a:r>
            <a:r>
              <a:rPr lang="en-US" sz="2800" dirty="0" err="1"/>
              <a:t>Hellerstein</a:t>
            </a:r>
            <a:r>
              <a:rPr lang="en-US" sz="2800" dirty="0"/>
              <a:t>, Senior Fellow </a:t>
            </a:r>
            <a:r>
              <a:rPr lang="en-US" sz="2800" dirty="0" err="1"/>
              <a:t>eScience</a:t>
            </a:r>
            <a:r>
              <a:rPr lang="en-US" sz="2800" dirty="0"/>
              <a:t> Institute, Affiliate Professor CSE</a:t>
            </a:r>
          </a:p>
          <a:p>
            <a:pPr lvl="1"/>
            <a:r>
              <a:rPr lang="en-US" sz="2400" dirty="0"/>
              <a:t>PhD in Computer Science</a:t>
            </a:r>
          </a:p>
          <a:p>
            <a:pPr lvl="1"/>
            <a:r>
              <a:rPr lang="en-US" sz="2400" dirty="0"/>
              <a:t>Industry (30+ years): IBM Research, Microsoft, Google</a:t>
            </a:r>
          </a:p>
          <a:p>
            <a:pPr lvl="2"/>
            <a:r>
              <a:rPr lang="en-US" sz="1800" dirty="0"/>
              <a:t>Mathematical models of distributed computing systems</a:t>
            </a:r>
          </a:p>
          <a:p>
            <a:pPr lvl="1"/>
            <a:r>
              <a:rPr lang="en-US" sz="2400" dirty="0"/>
              <a:t>Research</a:t>
            </a:r>
          </a:p>
          <a:p>
            <a:pPr lvl="2"/>
            <a:r>
              <a:rPr lang="en-US" sz="2000" dirty="0"/>
              <a:t>Model Engineering (tools for building biomedical models)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353FC-FB4D-3440-BB1B-2F1290448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278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BIOE 599/498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800"/>
            <a:ext cx="8229600" cy="4572001"/>
          </a:xfrm>
        </p:spPr>
        <p:txBody>
          <a:bodyPr/>
          <a:lstStyle/>
          <a:p>
            <a:r>
              <a:rPr lang="en-US" sz="2000" dirty="0"/>
              <a:t>Learning Objectives:</a:t>
            </a:r>
          </a:p>
          <a:p>
            <a:pPr lvl="1"/>
            <a:r>
              <a:rPr lang="en-US" sz="2000" dirty="0"/>
              <a:t>Explain the purpose and need for modeling in biomedicine.</a:t>
            </a:r>
          </a:p>
          <a:p>
            <a:pPr lvl="1"/>
            <a:r>
              <a:rPr lang="en-US" sz="2000" dirty="0"/>
              <a:t>Explain the basic conceptual approach used by a number of different modeling approaches. </a:t>
            </a:r>
          </a:p>
          <a:p>
            <a:pPr lvl="1"/>
            <a:r>
              <a:rPr lang="en-US" sz="2000" dirty="0"/>
              <a:t>Explain the modeling workflow and how modeling is an iterative process.</a:t>
            </a:r>
          </a:p>
          <a:p>
            <a:pPr lvl="1"/>
            <a:r>
              <a:rPr lang="en-US" sz="2000" dirty="0"/>
              <a:t>Implement basic modeling techniques such as model fitting, model selection and sensitivity analysis</a:t>
            </a:r>
          </a:p>
          <a:p>
            <a:pPr lvl="1"/>
            <a:r>
              <a:rPr lang="en-US" sz="2000" dirty="0"/>
              <a:t>Use the concept of uncertainty quantification and the limits of current modeling approaches.</a:t>
            </a:r>
          </a:p>
          <a:p>
            <a:pPr lvl="1"/>
            <a:r>
              <a:rPr lang="en-US" sz="2000" dirty="0"/>
              <a:t>Compare and contrast with other fields that model complex systems. </a:t>
            </a:r>
          </a:p>
          <a:p>
            <a:pPr lvl="1"/>
            <a:r>
              <a:rPr lang="en-US" sz="2000" dirty="0"/>
              <a:t>(For 599 only) Learn to critique published modeling papers.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386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BIOE 599/498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  <a:p>
            <a:pPr lvl="1"/>
            <a:r>
              <a:rPr lang="en-US" dirty="0"/>
              <a:t>30% One assignment every two weeks</a:t>
            </a:r>
          </a:p>
          <a:p>
            <a:pPr lvl="1"/>
            <a:r>
              <a:rPr lang="en-US" dirty="0"/>
              <a:t>20% Weekly short quiz</a:t>
            </a:r>
          </a:p>
          <a:p>
            <a:pPr lvl="1"/>
            <a:r>
              <a:rPr lang="en-US" dirty="0"/>
              <a:t>20% Midterm stress testing</a:t>
            </a:r>
          </a:p>
          <a:p>
            <a:pPr lvl="1"/>
            <a:r>
              <a:rPr lang="en-US" dirty="0"/>
              <a:t>30% Final stress testing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30570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142308</TotalTime>
  <Words>1783</Words>
  <Application>Microsoft Macintosh PowerPoint</Application>
  <PresentationFormat>On-screen Show (4:3)</PresentationFormat>
  <Paragraphs>361</Paragraphs>
  <Slides>46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ＭＳ Ｐゴシック</vt:lpstr>
      <vt:lpstr>Arial</vt:lpstr>
      <vt:lpstr>Calibri</vt:lpstr>
      <vt:lpstr>Cambria Math</vt:lpstr>
      <vt:lpstr>Wingdings</vt:lpstr>
      <vt:lpstr>Office Theme</vt:lpstr>
      <vt:lpstr>BIOE 498 / BIOE 599: Computational Systems Biology for Medical Applications  CSE 599V: Advancing Biomedical Models  Lecture 1: Introduction and Biochemistry Basics  </vt:lpstr>
      <vt:lpstr>Agenda</vt:lpstr>
      <vt:lpstr>Why Biomedical Engineering?</vt:lpstr>
      <vt:lpstr>Why Models?</vt:lpstr>
      <vt:lpstr>Scientific Goals of Modeling in Biology++</vt:lpstr>
      <vt:lpstr>Course Goals</vt:lpstr>
      <vt:lpstr>Instructors</vt:lpstr>
      <vt:lpstr>BIOE 599/498 Objectives &amp; Grading</vt:lpstr>
      <vt:lpstr>BIOE 599/498 Objectives &amp; Grading</vt:lpstr>
      <vt:lpstr>CSE 599V Objectives &amp; Grading</vt:lpstr>
      <vt:lpstr>Software</vt:lpstr>
      <vt:lpstr>Syllabus By Week</vt:lpstr>
      <vt:lpstr>Technical Statement of Course Objectives</vt:lpstr>
      <vt:lpstr>Biochemistry Basics</vt:lpstr>
      <vt:lpstr>PowerPoint Presentation</vt:lpstr>
      <vt:lpstr>PowerPoint Presentation</vt:lpstr>
      <vt:lpstr>Prokaryotes (3.5B)</vt:lpstr>
      <vt:lpstr>Prokaryotes (3.5B) vs. Eukaryotes (1.5B)</vt:lpstr>
      <vt:lpstr>Simplified Cell Structure</vt:lpstr>
      <vt:lpstr>Pop Quiz: What’s This?</vt:lpstr>
      <vt:lpstr>Substructures</vt:lpstr>
      <vt:lpstr>Some Cellular Processes</vt:lpstr>
      <vt:lpstr>Key Biomolecules</vt:lpstr>
      <vt:lpstr>Hydrocarbons</vt:lpstr>
      <vt:lpstr>Lipids</vt:lpstr>
      <vt:lpstr>Carbohydrates</vt:lpstr>
      <vt:lpstr>Protein</vt:lpstr>
      <vt:lpstr>Nucleotides</vt:lpstr>
      <vt:lpstr>Ribonucleic Acid (RNA)</vt:lpstr>
      <vt:lpstr>Deoxyribonucleic Acid (DNA)</vt:lpstr>
      <vt:lpstr>PowerPoint Presentation</vt:lpstr>
      <vt:lpstr>Cells Contain Complexes of Biomolecules</vt:lpstr>
      <vt:lpstr>Chemical Reactions Create And Destroy Biomolecules</vt:lpstr>
      <vt:lpstr>Examples</vt:lpstr>
      <vt:lpstr>Chemical Kinetics Basics</vt:lpstr>
      <vt:lpstr>Reversible Reactions &amp; Steady State</vt:lpstr>
      <vt:lpstr>Biochemical Pathway: Collection of Reactions on Biomolecules</vt:lpstr>
      <vt:lpstr>Biochemical Reactions</vt:lpstr>
      <vt:lpstr>Metabolic Network++</vt:lpstr>
      <vt:lpstr>Detailed Metabolic Network</vt:lpstr>
      <vt:lpstr>Enzymes</vt:lpstr>
      <vt:lpstr>Enzyme Inhibition</vt:lpstr>
      <vt:lpstr>Biological Networks++</vt:lpstr>
      <vt:lpstr>Relationships Between Types of Network++ </vt:lpstr>
      <vt:lpstr>Modeling Questions: How Do Concentrations/Fluxes Change?</vt:lpstr>
      <vt:lpstr>Review: Can you define the underlined terms?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2215</cp:revision>
  <dcterms:created xsi:type="dcterms:W3CDTF">2008-11-04T22:35:39Z</dcterms:created>
  <dcterms:modified xsi:type="dcterms:W3CDTF">2018-09-15T16:24:37Z</dcterms:modified>
</cp:coreProperties>
</file>